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91" r:id="rId3"/>
    <p:sldId id="290" r:id="rId4"/>
    <p:sldId id="314" r:id="rId5"/>
    <p:sldId id="271" r:id="rId6"/>
    <p:sldId id="315" r:id="rId7"/>
    <p:sldId id="300" r:id="rId8"/>
    <p:sldId id="304" r:id="rId9"/>
    <p:sldId id="305" r:id="rId10"/>
    <p:sldId id="316" r:id="rId11"/>
    <p:sldId id="317" r:id="rId12"/>
    <p:sldId id="272" r:id="rId13"/>
    <p:sldId id="276" r:id="rId14"/>
    <p:sldId id="277" r:id="rId15"/>
    <p:sldId id="278" r:id="rId16"/>
    <p:sldId id="267" r:id="rId17"/>
    <p:sldId id="264" r:id="rId18"/>
    <p:sldId id="265" r:id="rId19"/>
    <p:sldId id="266" r:id="rId20"/>
    <p:sldId id="268" r:id="rId21"/>
    <p:sldId id="269" r:id="rId22"/>
    <p:sldId id="270" r:id="rId23"/>
    <p:sldId id="307" r:id="rId24"/>
    <p:sldId id="308" r:id="rId25"/>
    <p:sldId id="294" r:id="rId26"/>
    <p:sldId id="309" r:id="rId27"/>
    <p:sldId id="261" r:id="rId28"/>
    <p:sldId id="286" r:id="rId29"/>
    <p:sldId id="259" r:id="rId30"/>
    <p:sldId id="275" r:id="rId31"/>
    <p:sldId id="293" r:id="rId32"/>
    <p:sldId id="279" r:id="rId33"/>
    <p:sldId id="289" r:id="rId34"/>
    <p:sldId id="310" r:id="rId35"/>
    <p:sldId id="312" r:id="rId3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40" autoAdjust="0"/>
    <p:restoredTop sz="94660"/>
  </p:normalViewPr>
  <p:slideViewPr>
    <p:cSldViewPr>
      <p:cViewPr varScale="1">
        <p:scale>
          <a:sx n="70" d="100"/>
          <a:sy n="70" d="100"/>
        </p:scale>
        <p:origin x="-342" y="-90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304801"/>
            <a:ext cx="8610600" cy="5333999"/>
          </a:xfrm>
        </p:spPr>
        <p:txBody>
          <a:bodyPr>
            <a:noAutofit/>
          </a:bodyPr>
          <a:lstStyle/>
          <a:p>
            <a:r>
              <a:rPr lang="sah-RU" sz="3200" dirty="0" smtClean="0">
                <a:solidFill>
                  <a:srgbClr val="FFFFFF"/>
                </a:solidFill>
              </a:rPr>
              <a:t>Бала</a:t>
            </a:r>
            <a:r>
              <a:rPr lang="sah-RU" sz="3200" dirty="0" smtClean="0">
                <a:solidFill>
                  <a:srgbClr val="FFFFFF"/>
                </a:solidFill>
              </a:rPr>
              <a:t>ҕан ыйын 14 күнэ – </a:t>
            </a:r>
            <a:br>
              <a:rPr lang="sah-RU" sz="3200" dirty="0" smtClean="0">
                <a:solidFill>
                  <a:srgbClr val="FFFFFF"/>
                </a:solidFill>
              </a:rPr>
            </a:br>
            <a:r>
              <a:rPr lang="sah-RU" sz="3200" dirty="0" smtClean="0">
                <a:solidFill>
                  <a:srgbClr val="FFFFFF"/>
                </a:solidFill>
              </a:rPr>
              <a:t>САХА </a:t>
            </a:r>
            <a:r>
              <a:rPr lang="sah-RU" sz="3200" dirty="0" smtClean="0">
                <a:solidFill>
                  <a:srgbClr val="FFFFFF"/>
                </a:solidFill>
              </a:rPr>
              <a:t>СААРЫНА –СУОРУН </a:t>
            </a:r>
            <a:r>
              <a:rPr lang="sah-RU" sz="3200" dirty="0" smtClean="0">
                <a:solidFill>
                  <a:srgbClr val="FFFFFF"/>
                </a:solidFill>
              </a:rPr>
              <a:t>ОМОЛЛООН</a:t>
            </a:r>
            <a:br>
              <a:rPr lang="sah-RU" sz="3200" dirty="0" smtClean="0">
                <a:solidFill>
                  <a:srgbClr val="FFFFFF"/>
                </a:solidFill>
              </a:rPr>
            </a:br>
            <a:r>
              <a:rPr lang="sah-RU" sz="3200" dirty="0" smtClean="0">
                <a:solidFill>
                  <a:srgbClr val="FFFFFF"/>
                </a:solidFill>
              </a:rPr>
              <a:t> төрөөбүт күнэ</a:t>
            </a:r>
            <a:r>
              <a:rPr lang="sah-RU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sah-RU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sah-RU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sah-RU" b="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b="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>
            <a:noAutofit/>
          </a:bodyPr>
          <a:lstStyle/>
          <a:p>
            <a:pPr algn="r"/>
            <a:r>
              <a:rPr lang="sah-RU" sz="2800" i="1" dirty="0" smtClean="0">
                <a:solidFill>
                  <a:srgbClr val="FFFFFF"/>
                </a:solidFill>
              </a:rPr>
              <a:t>“Киһи олоҕо турар бэйэтигэр эрэ анаммат. </a:t>
            </a:r>
            <a:r>
              <a:rPr lang="ru-RU" sz="2800" i="1" dirty="0" smtClean="0">
                <a:solidFill>
                  <a:srgbClr val="FFFFFF"/>
                </a:solidFill>
              </a:rPr>
              <a:t/>
            </a:r>
            <a:br>
              <a:rPr lang="ru-RU" sz="2800" i="1" dirty="0" smtClean="0">
                <a:solidFill>
                  <a:srgbClr val="FFFFFF"/>
                </a:solidFill>
              </a:rPr>
            </a:br>
            <a:r>
              <a:rPr lang="sah-RU" sz="2800" i="1" dirty="0" smtClean="0">
                <a:solidFill>
                  <a:srgbClr val="FFFFFF"/>
                </a:solidFill>
              </a:rPr>
              <a:t>Кини дьонун, дойдутун туһугар </a:t>
            </a:r>
            <a:br>
              <a:rPr lang="sah-RU" sz="2800" i="1" dirty="0" smtClean="0">
                <a:solidFill>
                  <a:srgbClr val="FFFFFF"/>
                </a:solidFill>
              </a:rPr>
            </a:br>
            <a:r>
              <a:rPr lang="sah-RU" sz="2800" i="1" dirty="0" smtClean="0">
                <a:solidFill>
                  <a:srgbClr val="FFFFFF"/>
                </a:solidFill>
              </a:rPr>
              <a:t>айыллар.”</a:t>
            </a: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ah-RU" dirty="0" smtClean="0"/>
              <a:t>Кини псевдонима</a:t>
            </a:r>
            <a:br>
              <a:rPr lang="sah-RU" dirty="0" smtClean="0"/>
            </a:br>
            <a:r>
              <a:rPr lang="sah-RU" dirty="0" smtClean="0"/>
              <a:t> туох тыллартан үөскээбитий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289559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Суорун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дьо</a:t>
            </a:r>
            <a:r>
              <a:rPr lang="sah-RU" i="1" dirty="0" smtClean="0">
                <a:solidFill>
                  <a:schemeClr val="accent2">
                    <a:lumMod val="75000"/>
                  </a:schemeClr>
                </a:solidFill>
              </a:rPr>
              <a:t>һ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ун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киппэ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кытаанах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уолуйбат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(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сахалыы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кылгас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тылдьыт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. Автор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Г.Ф.Сивцев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Омоллоон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Родоначальник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Ботурусского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улуса. «Внук» (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маньчж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.)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8100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792162"/>
          </a:xfrm>
        </p:spPr>
        <p:txBody>
          <a:bodyPr>
            <a:normAutofit/>
          </a:bodyPr>
          <a:lstStyle/>
          <a:p>
            <a:r>
              <a:rPr lang="sah-RU" sz="2800" dirty="0" smtClean="0">
                <a:solidFill>
                  <a:srgbClr val="FFFFFF"/>
                </a:solidFill>
              </a:rPr>
              <a:t>Дмитрий Кононович олоҕун кэпсээнэ</a:t>
            </a:r>
            <a:endParaRPr lang="ru-RU" sz="2800" dirty="0">
              <a:solidFill>
                <a:srgbClr val="FFFFFF"/>
              </a:solidFill>
            </a:endParaRPr>
          </a:p>
        </p:txBody>
      </p:sp>
      <p:pic>
        <p:nvPicPr>
          <p:cNvPr id="6146" name="Picture 2" descr="C:\Users\hp днс\Desktop\СУОРУН ОМОЛЛООН\Суорун_Омоллоон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371600"/>
            <a:ext cx="3152468" cy="43434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19400" y="57150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FFFF"/>
                </a:solidFill>
              </a:rPr>
              <a:t>(1906-2005)</a:t>
            </a:r>
            <a:endParaRPr lang="ru-RU" sz="3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  <a:solidFill>
            <a:schemeClr val="bg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Также ему посчастливилось быть учеником основоположника якутской литературы А.Е Кулаковского. Еще в годы ранней юности он знакомится с замечательными произведениями русской и зарубежной классики.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Свое первое произведение "Лена река"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Суорун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Омоллоон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опубликовал в 1926 г. на страницах журнала "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Чолбон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". В нем дано великолепное описание завораживающей красоты р. Лены, в которой видны истоки патриотического, глубоко национального начала. В рассказе "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Куоттарбыттар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"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Суорун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Омоллоон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знакомит читателей с жизнью якутской деревни в первые годы советской власти. Большой эмоциональностью и психологической глубиной отличается его рассказ "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Анчик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". Заслуженный интерес у читателей вызывают его юмористические рассказы "Горе-соха", "Сам-аптека", "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Ачаа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" и др. 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Ийэтин</a:t>
            </a:r>
            <a:r>
              <a:rPr lang="ru-RU" sz="2800" dirty="0" smtClean="0"/>
              <a:t>, а</a:t>
            </a:r>
            <a:r>
              <a:rPr lang="sah-RU" sz="2800" dirty="0" smtClean="0"/>
              <a:t>ҕатын туһунан ахтыыларыттан</a:t>
            </a:r>
            <a:endParaRPr lang="ru-RU" sz="2800" dirty="0"/>
          </a:p>
        </p:txBody>
      </p:sp>
      <p:pic>
        <p:nvPicPr>
          <p:cNvPr id="1027" name="Picture 3" descr="C:\Users\hp днс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154" y="1143000"/>
            <a:ext cx="3734446" cy="5125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sah-RU" dirty="0" smtClean="0">
                <a:solidFill>
                  <a:schemeClr val="bg1">
                    <a:lumMod val="50000"/>
                  </a:schemeClr>
                </a:solidFill>
              </a:rPr>
              <a:t>Киинэ буолбут бастыҥ айымньылара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146" name="Picture 2" descr="C:\Users\hp днс\Desktop\СУОРУН ОМОЛЛООН\Новая папка\h4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00600" y="1600200"/>
            <a:ext cx="3790950" cy="3810000"/>
          </a:xfrm>
          <a:prstGeom prst="rect">
            <a:avLst/>
          </a:prstGeom>
          <a:noFill/>
        </p:spPr>
      </p:pic>
      <p:pic>
        <p:nvPicPr>
          <p:cNvPr id="1026" name="Picture 2" descr="http://www.otvm.ru/files/kat/1289292287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00200"/>
            <a:ext cx="2895600" cy="36638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66800" y="53340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Режиссер Э.Новиков «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Сахафильм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» 2003 с.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62600" y="54864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Режиссер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Н.Аржаков</a:t>
            </a: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Сахафильм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» 2006 с.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Ньургун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Боотур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»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олоҥхоттон драмата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218" name="Picture 2" descr="C:\Users\hp днс\Desktop\СУОРУН ОМОЛЛООН\Новая папка\ae1ptm99dn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1000" y="1295400"/>
            <a:ext cx="8452556" cy="4754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FF"/>
                </a:solidFill>
              </a:rPr>
              <a:t>«</a:t>
            </a:r>
            <a:r>
              <a:rPr lang="ru-RU" sz="2800" dirty="0" smtClean="0">
                <a:solidFill>
                  <a:srgbClr val="FFFFFF"/>
                </a:solidFill>
              </a:rPr>
              <a:t>К</a:t>
            </a:r>
            <a:r>
              <a:rPr lang="sah-RU" sz="2800" dirty="0" smtClean="0">
                <a:solidFill>
                  <a:srgbClr val="FFFFFF"/>
                </a:solidFill>
              </a:rPr>
              <a:t>үн күөрэйиэн иннинэ</a:t>
            </a:r>
            <a:r>
              <a:rPr lang="ru-RU" sz="2800" dirty="0" smtClean="0">
                <a:solidFill>
                  <a:srgbClr val="FFFFFF"/>
                </a:solidFill>
              </a:rPr>
              <a:t>» </a:t>
            </a:r>
            <a:br>
              <a:rPr lang="ru-RU" sz="2800" dirty="0" smtClean="0">
                <a:solidFill>
                  <a:srgbClr val="FFFFFF"/>
                </a:solidFill>
              </a:rPr>
            </a:br>
            <a:r>
              <a:rPr lang="ru-RU" sz="2800" dirty="0" err="1" smtClean="0">
                <a:solidFill>
                  <a:srgbClr val="FFFFFF"/>
                </a:solidFill>
              </a:rPr>
              <a:t>драматыттан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быһа тардыы</a:t>
            </a:r>
            <a:endParaRPr lang="ru-RU" sz="2800" dirty="0">
              <a:solidFill>
                <a:srgbClr val="FFFFFF"/>
              </a:solidFill>
            </a:endParaRPr>
          </a:p>
        </p:txBody>
      </p:sp>
      <p:pic>
        <p:nvPicPr>
          <p:cNvPr id="6" name="Picture 2" descr="C:\Users\hp днс\Desktop\БРОШЮРА 2017\zhuGTFnFAm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4557848" cy="2558130"/>
          </a:xfrm>
          <a:prstGeom prst="rect">
            <a:avLst/>
          </a:prstGeom>
          <a:noFill/>
        </p:spPr>
      </p:pic>
      <p:pic>
        <p:nvPicPr>
          <p:cNvPr id="3075" name="Picture 3" descr="C:\Users\hp днс\Desktop\БРОШЮРА 2017\Rfrqa7kPHH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962400"/>
            <a:ext cx="4422081" cy="2481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Суорун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Омоллоон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бастакы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«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Букубаар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»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ааптара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hp днс\Desktop\СО\IMG-20160929-WA000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03573" y="1600200"/>
            <a:ext cx="2545854" cy="4525963"/>
          </a:xfrm>
          <a:prstGeom prst="rect">
            <a:avLst/>
          </a:prstGeom>
          <a:noFill/>
        </p:spPr>
      </p:pic>
      <p:pic>
        <p:nvPicPr>
          <p:cNvPr id="1027" name="Picture 3" descr="C:\Users\hp днс\Desktop\СО\IMG-20160929-WA00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1" y="1611048"/>
            <a:ext cx="2819400" cy="5012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Суорун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Омоллоон-фольклорист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2200" y="1371600"/>
            <a:ext cx="2514600" cy="4754563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1947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1970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1996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hp днс\Desktop\СО\IMG-20160929-WA0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480038"/>
            <a:ext cx="3505200" cy="4920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52160"/>
          </a:xfr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Благодаря неутомимой энергии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Суорун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Омоллоон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создал: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В с.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Черкех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Таттинского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улуса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мемориальный музей "Якутская политическая ссылка«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Ленский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историко-архитектурный комплекс "Дружба"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в с.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Соттинцы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Музей основоположников якутской литературы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в с. Ытык-Кюель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Таттинского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улуса;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В г. Якутске обосновал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литературный музей им. П.А. </a:t>
            </a:r>
            <a:r>
              <a:rPr lang="ru-RU" b="1" dirty="0" err="1" smtClean="0">
                <a:solidFill>
                  <a:schemeClr val="bg1">
                    <a:lumMod val="50000"/>
                  </a:schemeClr>
                </a:solidFill>
              </a:rPr>
              <a:t>Ойунского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(вместе с писателем В.А.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Протодьяконовым-Кулантаем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). </a:t>
            </a:r>
          </a:p>
          <a:p>
            <a:pPr marL="651510" indent="-514350" algn="just">
              <a:buNone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		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</a:rPr>
              <a:t>Это поистине подвижнический труд писателя высоко оценивается народами, населяющими нашу республику и за ее пределами.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sah-RU" sz="3200" dirty="0" smtClean="0">
                <a:solidFill>
                  <a:schemeClr val="bg1">
                    <a:lumMod val="50000"/>
                  </a:schemeClr>
                </a:solidFill>
              </a:rPr>
              <a:t>Суорун Омоллоон аатынан </a:t>
            </a:r>
            <a:br>
              <a:rPr lang="sah-RU" sz="3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sah-RU" sz="3200" b="1" dirty="0" smtClean="0">
                <a:solidFill>
                  <a:schemeClr val="bg1">
                    <a:lumMod val="50000"/>
                  </a:schemeClr>
                </a:solidFill>
              </a:rPr>
              <a:t>Чөркөөхтөөҕү историческай-этнографическай музей</a:t>
            </a:r>
            <a:endParaRPr lang="ru-RU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hp днс\Desktop\СУОРУН ОМОЛЛООН\Новая папка\3490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ah-RU" sz="2800" dirty="0" smtClean="0">
                <a:solidFill>
                  <a:schemeClr val="bg1">
                    <a:lumMod val="50000"/>
                  </a:schemeClr>
                </a:solidFill>
              </a:rPr>
              <a:t>Аһаҕас халлаан анныгар музей </a:t>
            </a:r>
            <a:r>
              <a:rPr lang="ru-RU" sz="2800" dirty="0" smtClean="0">
                <a:solidFill>
                  <a:schemeClr val="bg1">
                    <a:lumMod val="50000"/>
                  </a:schemeClr>
                </a:solidFill>
              </a:rPr>
              <a:t>1977 с. а</a:t>
            </a:r>
            <a:r>
              <a:rPr lang="sah-RU" sz="2800" dirty="0" smtClean="0">
                <a:solidFill>
                  <a:schemeClr val="bg1">
                    <a:lumMod val="50000"/>
                  </a:schemeClr>
                </a:solidFill>
              </a:rPr>
              <a:t>һыллыбыт. Манна Суорун Омоллоон 800-кэ историческай тэриллэри бэлэхтээбитэ.</a:t>
            </a:r>
            <a:endParaRPr lang="ru-RU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hp днс\Desktop\СУОРУН ОМОЛЛООН\Новая папка\3490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ah-RU" sz="3200" dirty="0" smtClean="0">
                <a:solidFill>
                  <a:schemeClr val="bg1">
                    <a:lumMod val="50000"/>
                  </a:schemeClr>
                </a:solidFill>
              </a:rPr>
              <a:t>Политсыылынайдар олорбут балаҕаннара</a:t>
            </a:r>
            <a:endParaRPr lang="ru-RU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98" name="Picture 2" descr="C:\Users\hp днс\Desktop\СУОРУН ОМОЛЛООН\Новая папка\72970.660x3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90600" y="1752600"/>
            <a:ext cx="7195868" cy="404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ah-RU" dirty="0" smtClean="0">
                <a:solidFill>
                  <a:schemeClr val="bg1">
                    <a:lumMod val="50000"/>
                  </a:schemeClr>
                </a:solidFill>
              </a:rPr>
              <a:t>Суотту музейыгар киирии арка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194" name="Picture 2" descr="C:\Users\hp днс\Desktop\СУОРУН ОМОЛЛООН\Новая папка\article5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38250" y="1634331"/>
            <a:ext cx="6667500" cy="445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 днс\Desktop\СУОРУН ОМОЛЛООН\Новая папка\102829957untitl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1000" y="609600"/>
            <a:ext cx="8407612" cy="5622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 днс\Desktop\СУОРУН ОМОЛЛООН\Новая папка\102829225untitl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3400" y="762000"/>
            <a:ext cx="8065800" cy="5394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p днс\Desktop\СУОРУН ОМОЛЛООН\Новая папка\102829250untitl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" y="533400"/>
            <a:ext cx="8635486" cy="5775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p днс\Desktop\СУОРУН ОМОЛЛООН\Новая папка\102829253untitl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90800" y="304800"/>
            <a:ext cx="4012907" cy="6000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p днс\Desktop\СУОРУН ОМОЛЛООН\Новая папка\102829257untitl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62200" y="228600"/>
            <a:ext cx="4241507" cy="6342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p днс\Desktop\СУОРУН ОМОЛЛООН\Новая папка\102829942untitl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762000"/>
            <a:ext cx="8355294" cy="5226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ah-RU" dirty="0" smtClean="0">
                <a:solidFill>
                  <a:schemeClr val="bg1">
                    <a:lumMod val="50000"/>
                  </a:schemeClr>
                </a:solidFill>
              </a:rPr>
              <a:t>Уоттаах сэриигэ командировкаҕа сылдьан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hp днс\Desktop\СУОРУН ОМОЛЛООН\сивцев-в-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2115344"/>
            <a:ext cx="4572000" cy="349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Саха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суруйааччылара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98" name="Picture 2" descr="C:\Users\hp днс\Desktop\СУОРУН ОМОЛЛООН\сивцев-в-верхнем-ряду-слева-1975-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3400" y="1371600"/>
            <a:ext cx="7894320" cy="493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4736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Имя Суоруна Омоллоона известно и почитаемо далеко за пределами республики. Он  человек-легенда, работавший всю жизнь на благо своего родного народа, глубоко и тонко чувствующий связь времен, народов и истории. Таким мы его запомнили...</a:t>
            </a:r>
          </a:p>
          <a:p>
            <a:pPr algn="just"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		Думаю, что каждый, кто возьмет в руки книги С.Омоллоона, почувствует живое, трепетное слово Писателя, Гражданина, Патриота и Философа...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pPr algn="r">
              <a:buNone/>
            </a:pPr>
            <a:r>
              <a:rPr lang="sah-RU" dirty="0" smtClean="0">
                <a:solidFill>
                  <a:schemeClr val="accent1">
                    <a:lumMod val="50000"/>
                  </a:schemeClr>
                </a:solidFill>
              </a:rPr>
              <a:t>Вячеслав Штыров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ah-RU" sz="40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ҮТҮӨ ААТЫН ҮЙЭТИТИИ</a:t>
            </a:r>
            <a:endParaRPr lang="ru-RU" sz="40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r>
              <a:rPr lang="sah-RU" sz="3200" dirty="0" smtClean="0">
                <a:solidFill>
                  <a:schemeClr val="accent1">
                    <a:lumMod val="50000"/>
                  </a:schemeClr>
                </a:solidFill>
              </a:rPr>
              <a:t>Суорун Омоллоон үйэтитиллибит памятнига Таатта Хадаайытыгар   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hp днс\Desktop\СУОРУН ОМОЛЛООН\памятник-омоллоону-в-заповеднике-татта-в-якути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0" y="1829594"/>
            <a:ext cx="3048000" cy="4067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Суорун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Омоллоон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100" b="1" dirty="0" err="1" smtClean="0">
                <a:solidFill>
                  <a:schemeClr val="bg1">
                    <a:lumMod val="50000"/>
                  </a:schemeClr>
                </a:solidFill>
              </a:rPr>
              <a:t>сырдык</a:t>
            </a:r>
            <a:r>
              <a:rPr lang="ru-RU" sz="31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100" b="1" dirty="0" err="1" smtClean="0">
                <a:solidFill>
                  <a:schemeClr val="bg1">
                    <a:lumMod val="50000"/>
                  </a:schemeClr>
                </a:solidFill>
              </a:rPr>
              <a:t>аата</a:t>
            </a:r>
            <a:r>
              <a:rPr lang="ru-RU" sz="31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Дьокуускайдааҕы государственнай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 опера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уонна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 балет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театрыгар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 (2001)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иҥэриллибитэ</a:t>
            </a:r>
            <a:endParaRPr lang="ru-RU" sz="3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194" name="Picture 2" descr="C:\Users\hp днс\Desktop\СУОРУН ОМОЛЛООН\Новая папка\sach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249362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3100" b="1" dirty="0" err="1" smtClean="0">
                <a:solidFill>
                  <a:schemeClr val="bg1">
                    <a:lumMod val="50000"/>
                  </a:schemeClr>
                </a:solidFill>
              </a:rPr>
              <a:t>Өйдөбүнньүк памятнига</a:t>
            </a:r>
            <a:r>
              <a:rPr lang="ru-RU" sz="31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театр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иннигэр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баар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Доҕордоһуу болуоссатыгар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 (2011) </a:t>
            </a:r>
            <a:r>
              <a:rPr lang="ru-RU" sz="3100" dirty="0" err="1" smtClean="0">
                <a:solidFill>
                  <a:schemeClr val="bg1">
                    <a:lumMod val="50000"/>
                  </a:schemeClr>
                </a:solidFill>
              </a:rPr>
              <a:t>туруоруллубута</a:t>
            </a:r>
            <a:r>
              <a:rPr lang="ru-RU" sz="31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hp днс\Desktop\СУОРУН ОМОЛЛООН\14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39298" y="1911736"/>
            <a:ext cx="3809103" cy="4641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«В общем и целом в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Суоруне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Омоллооне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мы видим 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</a:rPr>
              <a:t>редко встречающееся совмещение 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в одном лице таких качеств, которые в совокупности можно назвать даром, ниспосланным Богом. И сегодня мы с благодарностью отмечаем, что этот дар использован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Суоруном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Омоллооном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по назначению – во имя блага людей на Земле. Имя его стало символом народной жизни и мудрости…» </a:t>
            </a:r>
          </a:p>
          <a:p>
            <a:pPr algn="r">
              <a:buNone/>
            </a:pP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                                                                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В.Н. Иванов,</a:t>
            </a:r>
            <a:br>
              <a:rPr lang="ru-RU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доктор исторических наук 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r>
              <a:rPr lang="sah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sah-RU" sz="3600" dirty="0" smtClean="0">
                <a:solidFill>
                  <a:schemeClr val="bg1">
                    <a:lumMod val="50000"/>
                  </a:schemeClr>
                </a:solidFill>
              </a:rPr>
              <a:t>Суорун Омоллоон үйэтин тухары төрөөбүт норуотун туһугар турууласпыта</a:t>
            </a:r>
            <a:endParaRPr lang="ru-RU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2" descr="C:\Users\hp днс\Desktop\СУОРУН ОМОЛЛООН\д-к-сивцев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52500" y="1862931"/>
            <a:ext cx="3048000" cy="40005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800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      Старейшина якутской и российской литератур.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Народный писатель Якутии.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Герой Социалистического Труда.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Лауреат Государственных премий Республики Саха (Якутии) им. П.А.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Ойунского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и А.Е. Кулаковского.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ah-RU" dirty="0" smtClean="0">
                <a:solidFill>
                  <a:schemeClr val="bg1">
                    <a:lumMod val="50000"/>
                  </a:schemeClr>
                </a:solidFill>
              </a:rPr>
              <a:t>Саха литературатын норуодунай суруйааччыларыныын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hp днс\Desktop\СУОРУН ОМОЛЛООН\Новая папка\CUB5lTFq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091" y="1676400"/>
            <a:ext cx="7887367" cy="4495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err="1" smtClean="0">
                <a:solidFill>
                  <a:schemeClr val="bg1">
                    <a:lumMod val="50000"/>
                  </a:schemeClr>
                </a:solidFill>
              </a:rPr>
              <a:t>Д.К.Сивцев</a:t>
            </a: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ru-RU" sz="3200" dirty="0" err="1" smtClean="0">
                <a:solidFill>
                  <a:schemeClr val="bg1">
                    <a:lumMod val="50000"/>
                  </a:schemeClr>
                </a:solidFill>
              </a:rPr>
              <a:t>Суорун</a:t>
            </a: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bg1">
                    <a:lumMod val="50000"/>
                  </a:schemeClr>
                </a:solidFill>
              </a:rPr>
              <a:t>Омоллоон</a:t>
            </a: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2005</a:t>
            </a:r>
            <a:r>
              <a:rPr lang="sah-RU" sz="3200" dirty="0" smtClean="0">
                <a:solidFill>
                  <a:schemeClr val="bg1">
                    <a:lumMod val="50000"/>
                  </a:schemeClr>
                </a:solidFill>
              </a:rPr>
              <a:t> сыл бэс ыйын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 25 </a:t>
            </a:r>
            <a:r>
              <a:rPr lang="sah-RU" sz="3200" dirty="0" smtClean="0">
                <a:solidFill>
                  <a:schemeClr val="bg1">
                    <a:lumMod val="50000"/>
                  </a:schemeClr>
                </a:solidFill>
              </a:rPr>
              <a:t>күнүгэр</a:t>
            </a:r>
            <a:br>
              <a:rPr lang="sah-RU" sz="3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sah-RU" sz="3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99</a:t>
            </a:r>
            <a:r>
              <a:rPr lang="sah-RU" sz="3200" dirty="0" smtClean="0">
                <a:solidFill>
                  <a:schemeClr val="bg1">
                    <a:lumMod val="50000"/>
                  </a:schemeClr>
                </a:solidFill>
              </a:rPr>
              <a:t> сааһыгар олохтон барбыта</a:t>
            </a:r>
            <a:endParaRPr lang="ru-RU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42" name="Picture 2" descr="C:\Users\hp днс\Desktop\СУОРУН ОМОЛЛООН\Новая папка\64011779_SivtcevDmitriyKononovic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828800"/>
            <a:ext cx="340580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85800"/>
            <a:ext cx="8686800" cy="5623560"/>
          </a:xfrm>
        </p:spPr>
        <p:txBody>
          <a:bodyPr/>
          <a:lstStyle/>
          <a:p>
            <a:pPr algn="just">
              <a:buNone/>
            </a:pP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		</a:t>
            </a:r>
            <a:r>
              <a:rPr lang="ru-RU" sz="3200" i="1" dirty="0" smtClean="0">
                <a:solidFill>
                  <a:schemeClr val="bg1">
                    <a:lumMod val="50000"/>
                  </a:schemeClr>
                </a:solidFill>
              </a:rPr>
              <a:t>«В каждом народе такие люди, как Дмитрий Кононович </a:t>
            </a:r>
            <a:r>
              <a:rPr lang="ru-RU" sz="3200" i="1" dirty="0" err="1" smtClean="0">
                <a:solidFill>
                  <a:schemeClr val="bg1">
                    <a:lumMod val="50000"/>
                  </a:schemeClr>
                </a:solidFill>
              </a:rPr>
              <a:t>Сивцев-Суорун</a:t>
            </a:r>
            <a:r>
              <a:rPr lang="ru-RU" sz="32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3200" i="1" dirty="0" err="1" smtClean="0">
                <a:solidFill>
                  <a:schemeClr val="bg1">
                    <a:lumMod val="50000"/>
                  </a:schemeClr>
                </a:solidFill>
              </a:rPr>
              <a:t>Омоллоон</a:t>
            </a:r>
            <a:r>
              <a:rPr lang="ru-RU" sz="3200" i="1" dirty="0" smtClean="0">
                <a:solidFill>
                  <a:schemeClr val="bg1">
                    <a:lumMod val="50000"/>
                  </a:schemeClr>
                </a:solidFill>
              </a:rPr>
              <a:t>, рождаются раз в сто лет. Недаром его еще при жизни </a:t>
            </a:r>
            <a:r>
              <a:rPr lang="ru-RU" sz="3200" i="1" dirty="0" err="1" smtClean="0">
                <a:solidFill>
                  <a:schemeClr val="bg1">
                    <a:lumMod val="50000"/>
                  </a:schemeClr>
                </a:solidFill>
              </a:rPr>
              <a:t>велечали</a:t>
            </a:r>
            <a:r>
              <a:rPr lang="ru-RU" sz="3200" i="1" dirty="0" smtClean="0">
                <a:solidFill>
                  <a:schemeClr val="bg1">
                    <a:lumMod val="50000"/>
                  </a:schemeClr>
                </a:solidFill>
              </a:rPr>
              <a:t> Патриархом якутской литературы»</a:t>
            </a:r>
          </a:p>
          <a:p>
            <a:pPr algn="r">
              <a:buNone/>
            </a:pPr>
            <a:r>
              <a:rPr lang="ru-RU" sz="3200" i="1" dirty="0" smtClean="0">
                <a:solidFill>
                  <a:schemeClr val="bg1">
                    <a:lumMod val="50000"/>
                  </a:schemeClr>
                </a:solidFill>
              </a:rPr>
              <a:t>Александр Юрьевич </a:t>
            </a:r>
            <a:r>
              <a:rPr lang="ru-RU" sz="3200" i="1" dirty="0" err="1" smtClean="0">
                <a:solidFill>
                  <a:schemeClr val="bg1">
                    <a:lumMod val="50000"/>
                  </a:schemeClr>
                </a:solidFill>
              </a:rPr>
              <a:t>Сегень</a:t>
            </a:r>
            <a:endParaRPr lang="ru-RU" sz="3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Бол</a:t>
            </a:r>
            <a:r>
              <a:rPr lang="sah-RU" sz="3200" dirty="0" smtClean="0">
                <a:solidFill>
                  <a:schemeClr val="accent1">
                    <a:lumMod val="50000"/>
                  </a:schemeClr>
                </a:solidFill>
              </a:rPr>
              <a:t>ҕомтоҕут иһин </a:t>
            </a:r>
            <a:r>
              <a:rPr lang="sah-RU" sz="3200" dirty="0" smtClean="0">
                <a:solidFill>
                  <a:schemeClr val="accent1">
                    <a:lumMod val="50000"/>
                  </a:schemeClr>
                </a:solidFill>
              </a:rPr>
              <a:t>махтанабыт!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ah-RU" sz="2000" b="1" dirty="0" smtClean="0">
                <a:solidFill>
                  <a:schemeClr val="accent1">
                    <a:lumMod val="50000"/>
                  </a:schemeClr>
                </a:solidFill>
              </a:rPr>
              <a:t>Бырайыагы </a:t>
            </a:r>
            <a:r>
              <a:rPr lang="sah-RU" sz="2000" b="1" dirty="0" smtClean="0">
                <a:solidFill>
                  <a:schemeClr val="accent1">
                    <a:lumMod val="50000"/>
                  </a:schemeClr>
                </a:solidFill>
              </a:rPr>
              <a:t>бэлэмнээтэ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Академик В.П.Ларионов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аатынан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Майа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орто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оскуолатын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sah-RU" sz="2000" dirty="0" smtClean="0">
                <a:solidFill>
                  <a:schemeClr val="accent1">
                    <a:lumMod val="50000"/>
                  </a:schemeClr>
                </a:solidFill>
              </a:rPr>
              <a:t>в кылаас үөрэнээччитэ Маша Аржакова</a:t>
            </a:r>
          </a:p>
          <a:p>
            <a:pPr algn="ctr">
              <a:buNone/>
            </a:pPr>
            <a:r>
              <a:rPr lang="sah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ah-RU" sz="2000" dirty="0">
                <a:solidFill>
                  <a:schemeClr val="accent1">
                    <a:lumMod val="50000"/>
                  </a:schemeClr>
                </a:solidFill>
              </a:rPr>
              <a:t>Т</a:t>
            </a:r>
            <a:r>
              <a:rPr lang="sah-RU" sz="2000" dirty="0" smtClean="0">
                <a:solidFill>
                  <a:schemeClr val="accent1">
                    <a:lumMod val="50000"/>
                  </a:schemeClr>
                </a:solidFill>
              </a:rPr>
              <a:t>иэкиһи аахтылар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Олег Ларионов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Вова Черкашин</a:t>
            </a:r>
            <a:endParaRPr lang="sah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sah-RU" sz="2000" dirty="0" smtClean="0">
                <a:solidFill>
                  <a:schemeClr val="accent1">
                    <a:lumMod val="50000"/>
                  </a:schemeClr>
                </a:solidFill>
              </a:rPr>
              <a:t>Салайааччы -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саха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тылын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литературатын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учуутала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Ф.Н.Шарина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</TotalTime>
  <Words>368</Words>
  <Application>Microsoft Office PowerPoint</Application>
  <PresentationFormat>Экран (4:3)</PresentationFormat>
  <Paragraphs>61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Балаҕан ыйын 14 күнэ –  САХА СААРЫНА –СУОРУН ОМОЛЛООН  төрөөбүт күнэ  </vt:lpstr>
      <vt:lpstr>“Киһи олоҕо турар бэйэтигэр эрэ анаммат.  Кини дьонун, дойдутун туһугар  айыллар.” </vt:lpstr>
      <vt:lpstr>Кини псевдонима  туох тыллартан үөскээбитий?</vt:lpstr>
      <vt:lpstr>Дмитрий Кононович олоҕун кэпсээнэ</vt:lpstr>
      <vt:lpstr>Слайд 5</vt:lpstr>
      <vt:lpstr>Ийэтин, аҕатын туһунан ахтыыларыттан</vt:lpstr>
      <vt:lpstr>Киинэ буолбут бастыҥ айымньылара</vt:lpstr>
      <vt:lpstr>«Ньургун Боотур» олоҥхоттон драмата</vt:lpstr>
      <vt:lpstr>«Күн күөрэйиэн иннинэ»  драматыттан быһа тардыы</vt:lpstr>
      <vt:lpstr>Суорун Омоллоон – бастакы «Букубаар» ааптара</vt:lpstr>
      <vt:lpstr>Суорун Омоллоон-фольклорист</vt:lpstr>
      <vt:lpstr>Слайд 12</vt:lpstr>
      <vt:lpstr>Суорун Омоллоон аатынан  Чөркөөхтөөҕү историческай-этнографическай музей</vt:lpstr>
      <vt:lpstr>Аһаҕас халлаан анныгар музей 1977 с. аһыллыбыт. Манна Суорун Омоллоон 800-кэ историческай тэриллэри бэлэхтээбитэ.</vt:lpstr>
      <vt:lpstr>Политсыылынайдар олорбут балаҕаннара</vt:lpstr>
      <vt:lpstr>Суотту музейыгар киирии арка</vt:lpstr>
      <vt:lpstr>Слайд 17</vt:lpstr>
      <vt:lpstr>Слайд 18</vt:lpstr>
      <vt:lpstr>Слайд 19</vt:lpstr>
      <vt:lpstr>Слайд 20</vt:lpstr>
      <vt:lpstr>Слайд 21</vt:lpstr>
      <vt:lpstr>Слайд 22</vt:lpstr>
      <vt:lpstr>Уоттаах сэриигэ командировкаҕа сылдьан</vt:lpstr>
      <vt:lpstr>Саха суруйааччылара</vt:lpstr>
      <vt:lpstr>Слайд 25</vt:lpstr>
      <vt:lpstr>Слайд 26</vt:lpstr>
      <vt:lpstr>Суорун Омоллоон үйэтитиллибит памятнига Таатта Хадаайытыгар   </vt:lpstr>
      <vt:lpstr> Суорун Омоллоон сырдык аата Дьокуускайдааҕы государственнай опера уонна балет театрыгар (2001) иҥэриллибитэ</vt:lpstr>
      <vt:lpstr>   Өйдөбүнньүк памятнига театр иннигэр баар Доҕордоһуу болуоссатыгар (2011) туруоруллубута. </vt:lpstr>
      <vt:lpstr>Слайд 30</vt:lpstr>
      <vt:lpstr> Суорун Омоллоон үйэтин тухары төрөөбүт норуотун туһугар турууласпыта</vt:lpstr>
      <vt:lpstr>Саха литературатын норуодунай суруйааччыларыныын</vt:lpstr>
      <vt:lpstr>Д.К.Сивцев – Суорун Омоллоон  2005 сыл бэс ыйын 25 күнүгэр  99 сааһыгар олохтон барбыта</vt:lpstr>
      <vt:lpstr>Слайд 34</vt:lpstr>
      <vt:lpstr>Болҕомтоҕут иһин махтанабыт!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Балаҕан ыйын 14 күнүгэр   Д.К.Сивцев-Суорун Омоллоон  төрөөбүтэ 110 сыла</dc:title>
  <dc:creator>gb</dc:creator>
  <cp:lastModifiedBy>hp днс</cp:lastModifiedBy>
  <cp:revision>69</cp:revision>
  <dcterms:created xsi:type="dcterms:W3CDTF">2016-09-12T01:20:43Z</dcterms:created>
  <dcterms:modified xsi:type="dcterms:W3CDTF">2023-09-11T13:00:03Z</dcterms:modified>
</cp:coreProperties>
</file>