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81" r:id="rId3"/>
    <p:sldId id="280" r:id="rId4"/>
    <p:sldId id="259" r:id="rId5"/>
    <p:sldId id="260" r:id="rId6"/>
    <p:sldId id="262" r:id="rId7"/>
    <p:sldId id="296" r:id="rId8"/>
    <p:sldId id="268" r:id="rId9"/>
    <p:sldId id="272" r:id="rId10"/>
    <p:sldId id="282" r:id="rId11"/>
    <p:sldId id="273" r:id="rId12"/>
    <p:sldId id="283" r:id="rId13"/>
    <p:sldId id="277" r:id="rId14"/>
    <p:sldId id="271" r:id="rId15"/>
    <p:sldId id="308" r:id="rId16"/>
    <p:sldId id="309" r:id="rId17"/>
    <p:sldId id="310" r:id="rId18"/>
    <p:sldId id="270" r:id="rId19"/>
    <p:sldId id="263" r:id="rId20"/>
    <p:sldId id="294" r:id="rId21"/>
    <p:sldId id="295" r:id="rId22"/>
    <p:sldId id="292" r:id="rId23"/>
    <p:sldId id="293" r:id="rId24"/>
    <p:sldId id="312" r:id="rId25"/>
    <p:sldId id="311" r:id="rId26"/>
    <p:sldId id="279" r:id="rId27"/>
    <p:sldId id="302" r:id="rId28"/>
    <p:sldId id="303" r:id="rId29"/>
    <p:sldId id="304" r:id="rId30"/>
    <p:sldId id="305" r:id="rId31"/>
    <p:sldId id="306" r:id="rId32"/>
    <p:sldId id="307" r:id="rId33"/>
    <p:sldId id="298" r:id="rId34"/>
    <p:sldId id="297" r:id="rId35"/>
    <p:sldId id="300" r:id="rId36"/>
    <p:sldId id="301" r:id="rId37"/>
    <p:sldId id="287" r:id="rId38"/>
    <p:sldId id="285" r:id="rId39"/>
    <p:sldId id="288" r:id="rId40"/>
    <p:sldId id="289" r:id="rId41"/>
    <p:sldId id="290" r:id="rId42"/>
    <p:sldId id="299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24" autoAdjust="0"/>
  </p:normalViewPr>
  <p:slideViewPr>
    <p:cSldViewPr>
      <p:cViewPr>
        <p:scale>
          <a:sx n="71" d="100"/>
          <a:sy n="71" d="100"/>
        </p:scale>
        <p:origin x="-136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B9D82E-5EE0-4C03-BE70-E53F5991DC3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EF29C-3745-4BC8-9DAA-4DEDC40B4124}">
      <dgm:prSet phldrT="[Текст]"/>
      <dgm:spPr/>
      <dgm:t>
        <a:bodyPr/>
        <a:lstStyle/>
        <a:p>
          <a:r>
            <a:rPr lang="ru-RU" b="1" dirty="0" smtClean="0"/>
            <a:t>6 </a:t>
          </a:r>
          <a:r>
            <a:rPr lang="ru-RU" b="1" dirty="0" err="1" smtClean="0"/>
            <a:t>кылааска</a:t>
          </a:r>
          <a:r>
            <a:rPr lang="ru-RU" b="1" dirty="0" smtClean="0"/>
            <a:t>:</a:t>
          </a:r>
          <a:endParaRPr lang="ru-RU" b="1" dirty="0"/>
        </a:p>
      </dgm:t>
    </dgm:pt>
    <dgm:pt modelId="{418C749B-43C6-4268-830B-6B54A886B36C}" type="parTrans" cxnId="{4430EE08-D50B-47EE-871F-113D976B074C}">
      <dgm:prSet/>
      <dgm:spPr/>
      <dgm:t>
        <a:bodyPr/>
        <a:lstStyle/>
        <a:p>
          <a:endParaRPr lang="ru-RU"/>
        </a:p>
      </dgm:t>
    </dgm:pt>
    <dgm:pt modelId="{DAC9D982-A6D2-4954-9739-E8B68CDBAEF0}" type="sibTrans" cxnId="{4430EE08-D50B-47EE-871F-113D976B074C}">
      <dgm:prSet/>
      <dgm:spPr/>
      <dgm:t>
        <a:bodyPr/>
        <a:lstStyle/>
        <a:p>
          <a:endParaRPr lang="ru-RU"/>
        </a:p>
      </dgm:t>
    </dgm:pt>
    <dgm:pt modelId="{38D951E9-34E9-4631-876F-09C5A3F5A80D}">
      <dgm:prSet phldrT="[Текст]"/>
      <dgm:spPr/>
      <dgm:t>
        <a:bodyPr/>
        <a:lstStyle/>
        <a:p>
          <a:r>
            <a:rPr lang="ru-RU" b="0" dirty="0" smtClean="0"/>
            <a:t>Сергей Степанович Васильев – </a:t>
          </a:r>
          <a:r>
            <a:rPr lang="ru-RU" b="0" dirty="0" err="1" smtClean="0"/>
            <a:t>Боро</a:t>
          </a:r>
          <a:r>
            <a:rPr lang="sah-RU" b="0" dirty="0" smtClean="0"/>
            <a:t>ҕ</a:t>
          </a:r>
          <a:r>
            <a:rPr lang="ru-RU" b="0" dirty="0" err="1" smtClean="0"/>
            <a:t>уонускай</a:t>
          </a:r>
          <a:r>
            <a:rPr lang="ru-RU" b="0" dirty="0" smtClean="0"/>
            <a:t> </a:t>
          </a:r>
          <a:r>
            <a:rPr lang="ru-RU" b="1" dirty="0" smtClean="0"/>
            <a:t>«</a:t>
          </a:r>
          <a:r>
            <a:rPr lang="ru-RU" b="1" dirty="0" err="1" smtClean="0"/>
            <a:t>Эрчимэн</a:t>
          </a:r>
          <a:r>
            <a:rPr lang="ru-RU" b="1" dirty="0" smtClean="0"/>
            <a:t> </a:t>
          </a:r>
          <a:r>
            <a:rPr lang="ru-RU" b="1" dirty="0" err="1" smtClean="0"/>
            <a:t>Бэргэн</a:t>
          </a:r>
          <a:r>
            <a:rPr lang="ru-RU" b="1" dirty="0" smtClean="0"/>
            <a:t>»</a:t>
          </a:r>
          <a:endParaRPr lang="ru-RU" b="1" dirty="0"/>
        </a:p>
      </dgm:t>
    </dgm:pt>
    <dgm:pt modelId="{372154F5-71B2-43B4-B335-C4FE39B32CBC}" type="parTrans" cxnId="{8D339255-B8B1-43D5-8644-A9E861BED6BA}">
      <dgm:prSet/>
      <dgm:spPr/>
      <dgm:t>
        <a:bodyPr/>
        <a:lstStyle/>
        <a:p>
          <a:endParaRPr lang="ru-RU"/>
        </a:p>
      </dgm:t>
    </dgm:pt>
    <dgm:pt modelId="{A4AC4CBE-4B6E-4F56-8974-4C41C00978D3}" type="sibTrans" cxnId="{8D339255-B8B1-43D5-8644-A9E861BED6BA}">
      <dgm:prSet/>
      <dgm:spPr/>
      <dgm:t>
        <a:bodyPr/>
        <a:lstStyle/>
        <a:p>
          <a:endParaRPr lang="ru-RU"/>
        </a:p>
      </dgm:t>
    </dgm:pt>
    <dgm:pt modelId="{DA92E619-A22B-4615-B2E1-834E2B0FF9B5}">
      <dgm:prSet phldrT="[Текст]"/>
      <dgm:spPr/>
      <dgm:t>
        <a:bodyPr/>
        <a:lstStyle/>
        <a:p>
          <a:r>
            <a:rPr lang="ru-RU" b="1" dirty="0" smtClean="0"/>
            <a:t>9 </a:t>
          </a:r>
          <a:r>
            <a:rPr lang="ru-RU" b="1" dirty="0" err="1" smtClean="0"/>
            <a:t>кылааска</a:t>
          </a:r>
          <a:r>
            <a:rPr lang="ru-RU" b="1" dirty="0" smtClean="0"/>
            <a:t>:</a:t>
          </a:r>
          <a:endParaRPr lang="ru-RU" b="1" dirty="0"/>
        </a:p>
      </dgm:t>
    </dgm:pt>
    <dgm:pt modelId="{76EF54E5-B0AF-4A15-8255-4998A2F7D2CD}" type="parTrans" cxnId="{3DE220BD-4DD2-4BA3-8551-2458E87F08C3}">
      <dgm:prSet/>
      <dgm:spPr/>
      <dgm:t>
        <a:bodyPr/>
        <a:lstStyle/>
        <a:p>
          <a:endParaRPr lang="ru-RU"/>
        </a:p>
      </dgm:t>
    </dgm:pt>
    <dgm:pt modelId="{97F61961-4D7A-4054-92ED-9D156EA6EA4D}" type="sibTrans" cxnId="{3DE220BD-4DD2-4BA3-8551-2458E87F08C3}">
      <dgm:prSet/>
      <dgm:spPr/>
      <dgm:t>
        <a:bodyPr/>
        <a:lstStyle/>
        <a:p>
          <a:endParaRPr lang="ru-RU"/>
        </a:p>
      </dgm:t>
    </dgm:pt>
    <dgm:pt modelId="{7BC1C8D9-F319-4853-8839-690F956FF49C}">
      <dgm:prSet phldrT="[Текст]"/>
      <dgm:spPr/>
      <dgm:t>
        <a:bodyPr/>
        <a:lstStyle/>
        <a:p>
          <a:r>
            <a:rPr lang="ru-RU" dirty="0" smtClean="0"/>
            <a:t>Платон Алексеевич </a:t>
          </a:r>
          <a:r>
            <a:rPr lang="ru-RU" dirty="0" err="1" smtClean="0"/>
            <a:t>Слепцов-Ойуунускай</a:t>
          </a:r>
          <a:endParaRPr lang="ru-RU" dirty="0"/>
        </a:p>
      </dgm:t>
    </dgm:pt>
    <dgm:pt modelId="{04CAA765-165A-4FB4-81F8-4B144F260E2C}" type="parTrans" cxnId="{322AB218-9380-4314-B505-24D335452578}">
      <dgm:prSet/>
      <dgm:spPr/>
      <dgm:t>
        <a:bodyPr/>
        <a:lstStyle/>
        <a:p>
          <a:endParaRPr lang="ru-RU"/>
        </a:p>
      </dgm:t>
    </dgm:pt>
    <dgm:pt modelId="{455BE621-B60F-4860-AB0D-002293872B85}" type="sibTrans" cxnId="{322AB218-9380-4314-B505-24D335452578}">
      <dgm:prSet/>
      <dgm:spPr/>
      <dgm:t>
        <a:bodyPr/>
        <a:lstStyle/>
        <a:p>
          <a:endParaRPr lang="ru-RU"/>
        </a:p>
      </dgm:t>
    </dgm:pt>
    <dgm:pt modelId="{DA965D19-5320-4962-ABAD-5C03E0DBCAA2}">
      <dgm:prSet phldrT="[Текст]"/>
      <dgm:spPr/>
      <dgm:t>
        <a:bodyPr/>
        <a:lstStyle/>
        <a:p>
          <a:r>
            <a:rPr lang="ru-RU" b="1" dirty="0" smtClean="0"/>
            <a:t>«</a:t>
          </a:r>
          <a:r>
            <a:rPr lang="ru-RU" b="1" dirty="0" err="1" smtClean="0"/>
            <a:t>Дьулуруйар</a:t>
          </a:r>
          <a:r>
            <a:rPr lang="ru-RU" b="1" dirty="0" smtClean="0"/>
            <a:t> </a:t>
          </a:r>
          <a:r>
            <a:rPr lang="ru-RU" b="1" dirty="0" err="1" smtClean="0"/>
            <a:t>Ньургун</a:t>
          </a:r>
          <a:r>
            <a:rPr lang="ru-RU" b="1" dirty="0" smtClean="0"/>
            <a:t> </a:t>
          </a:r>
          <a:r>
            <a:rPr lang="ru-RU" b="1" dirty="0" err="1" smtClean="0"/>
            <a:t>Боотур</a:t>
          </a:r>
          <a:r>
            <a:rPr lang="ru-RU" b="1" dirty="0" smtClean="0"/>
            <a:t>» </a:t>
          </a:r>
          <a:r>
            <a:rPr lang="ru-RU" b="1" dirty="0" err="1" smtClean="0"/>
            <a:t>(быһа тардыы</a:t>
          </a:r>
          <a:r>
            <a:rPr lang="ru-RU" b="1" dirty="0" smtClean="0"/>
            <a:t>)</a:t>
          </a:r>
          <a:endParaRPr lang="ru-RU" dirty="0"/>
        </a:p>
      </dgm:t>
    </dgm:pt>
    <dgm:pt modelId="{32AFF588-3B59-4DDA-89E0-C269FE385446}" type="parTrans" cxnId="{8DB3696F-9AAE-4082-BCF6-DC4828BCBF04}">
      <dgm:prSet/>
      <dgm:spPr/>
    </dgm:pt>
    <dgm:pt modelId="{46540FF8-6F16-4502-BD9F-6919846E2C35}" type="sibTrans" cxnId="{8DB3696F-9AAE-4082-BCF6-DC4828BCBF04}">
      <dgm:prSet/>
      <dgm:spPr/>
    </dgm:pt>
    <dgm:pt modelId="{943CB783-790E-4970-BC2E-8B3297558102}" type="pres">
      <dgm:prSet presAssocID="{EFB9D82E-5EE0-4C03-BE70-E53F5991DC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CBE9D4-090B-4FCE-B0CC-291C40A0CAA8}" type="pres">
      <dgm:prSet presAssocID="{D3BEF29C-3745-4BC8-9DAA-4DEDC40B4124}" presName="composite" presStyleCnt="0"/>
      <dgm:spPr/>
    </dgm:pt>
    <dgm:pt modelId="{ADED9845-68DF-469E-9655-3E307C9682B5}" type="pres">
      <dgm:prSet presAssocID="{D3BEF29C-3745-4BC8-9DAA-4DEDC40B412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2165F-D827-4548-A17A-4468E51072CC}" type="pres">
      <dgm:prSet presAssocID="{D3BEF29C-3745-4BC8-9DAA-4DEDC40B412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FF1AD-26FC-4EA9-8C93-A0ACC2432CAC}" type="pres">
      <dgm:prSet presAssocID="{DAC9D982-A6D2-4954-9739-E8B68CDBAEF0}" presName="space" presStyleCnt="0"/>
      <dgm:spPr/>
    </dgm:pt>
    <dgm:pt modelId="{62ED464B-F0B0-43B3-9B62-1514C1BF9450}" type="pres">
      <dgm:prSet presAssocID="{DA92E619-A22B-4615-B2E1-834E2B0FF9B5}" presName="composite" presStyleCnt="0"/>
      <dgm:spPr/>
    </dgm:pt>
    <dgm:pt modelId="{4B71B7BF-F332-4BE8-A1DC-B7422A005504}" type="pres">
      <dgm:prSet presAssocID="{DA92E619-A22B-4615-B2E1-834E2B0FF9B5}" presName="parTx" presStyleLbl="alignNode1" presStyleIdx="1" presStyleCnt="2" custLinFactNeighborX="490" custLinFactNeighborY="-1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643D9-A5CA-4B03-82B2-FBCAC2D0FC8E}" type="pres">
      <dgm:prSet presAssocID="{DA92E619-A22B-4615-B2E1-834E2B0FF9B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30EE08-D50B-47EE-871F-113D976B074C}" srcId="{EFB9D82E-5EE0-4C03-BE70-E53F5991DC38}" destId="{D3BEF29C-3745-4BC8-9DAA-4DEDC40B4124}" srcOrd="0" destOrd="0" parTransId="{418C749B-43C6-4268-830B-6B54A886B36C}" sibTransId="{DAC9D982-A6D2-4954-9739-E8B68CDBAEF0}"/>
    <dgm:cxn modelId="{8AEC4A19-A9FF-46BD-96EF-20FFBFB43E77}" type="presOf" srcId="{38D951E9-34E9-4631-876F-09C5A3F5A80D}" destId="{B382165F-D827-4548-A17A-4468E51072CC}" srcOrd="0" destOrd="0" presId="urn:microsoft.com/office/officeart/2005/8/layout/hList1"/>
    <dgm:cxn modelId="{8DB3696F-9AAE-4082-BCF6-DC4828BCBF04}" srcId="{DA92E619-A22B-4615-B2E1-834E2B0FF9B5}" destId="{DA965D19-5320-4962-ABAD-5C03E0DBCAA2}" srcOrd="1" destOrd="0" parTransId="{32AFF588-3B59-4DDA-89E0-C269FE385446}" sibTransId="{46540FF8-6F16-4502-BD9F-6919846E2C35}"/>
    <dgm:cxn modelId="{6F5FAE8B-D821-41BC-B428-B9DF9F8B923A}" type="presOf" srcId="{EFB9D82E-5EE0-4C03-BE70-E53F5991DC38}" destId="{943CB783-790E-4970-BC2E-8B3297558102}" srcOrd="0" destOrd="0" presId="urn:microsoft.com/office/officeart/2005/8/layout/hList1"/>
    <dgm:cxn modelId="{8D339255-B8B1-43D5-8644-A9E861BED6BA}" srcId="{D3BEF29C-3745-4BC8-9DAA-4DEDC40B4124}" destId="{38D951E9-34E9-4631-876F-09C5A3F5A80D}" srcOrd="0" destOrd="0" parTransId="{372154F5-71B2-43B4-B335-C4FE39B32CBC}" sibTransId="{A4AC4CBE-4B6E-4F56-8974-4C41C00978D3}"/>
    <dgm:cxn modelId="{322AB218-9380-4314-B505-24D335452578}" srcId="{DA92E619-A22B-4615-B2E1-834E2B0FF9B5}" destId="{7BC1C8D9-F319-4853-8839-690F956FF49C}" srcOrd="0" destOrd="0" parTransId="{04CAA765-165A-4FB4-81F8-4B144F260E2C}" sibTransId="{455BE621-B60F-4860-AB0D-002293872B85}"/>
    <dgm:cxn modelId="{B8B243E7-047A-44D7-8B58-8E64F74EC036}" type="presOf" srcId="{7BC1C8D9-F319-4853-8839-690F956FF49C}" destId="{2C5643D9-A5CA-4B03-82B2-FBCAC2D0FC8E}" srcOrd="0" destOrd="0" presId="urn:microsoft.com/office/officeart/2005/8/layout/hList1"/>
    <dgm:cxn modelId="{3DE220BD-4DD2-4BA3-8551-2458E87F08C3}" srcId="{EFB9D82E-5EE0-4C03-BE70-E53F5991DC38}" destId="{DA92E619-A22B-4615-B2E1-834E2B0FF9B5}" srcOrd="1" destOrd="0" parTransId="{76EF54E5-B0AF-4A15-8255-4998A2F7D2CD}" sibTransId="{97F61961-4D7A-4054-92ED-9D156EA6EA4D}"/>
    <dgm:cxn modelId="{24FD3A83-E9A8-4B5F-A338-DF3F0ED7A1F8}" type="presOf" srcId="{DA965D19-5320-4962-ABAD-5C03E0DBCAA2}" destId="{2C5643D9-A5CA-4B03-82B2-FBCAC2D0FC8E}" srcOrd="0" destOrd="1" presId="urn:microsoft.com/office/officeart/2005/8/layout/hList1"/>
    <dgm:cxn modelId="{AA2EB480-8F4E-44B8-9E47-FF6D5A70C0B3}" type="presOf" srcId="{DA92E619-A22B-4615-B2E1-834E2B0FF9B5}" destId="{4B71B7BF-F332-4BE8-A1DC-B7422A005504}" srcOrd="0" destOrd="0" presId="urn:microsoft.com/office/officeart/2005/8/layout/hList1"/>
    <dgm:cxn modelId="{566C9645-FEDD-431E-BF45-35DA42E0653B}" type="presOf" srcId="{D3BEF29C-3745-4BC8-9DAA-4DEDC40B4124}" destId="{ADED9845-68DF-469E-9655-3E307C9682B5}" srcOrd="0" destOrd="0" presId="urn:microsoft.com/office/officeart/2005/8/layout/hList1"/>
    <dgm:cxn modelId="{AE959A95-E78B-4096-9B29-7CE76653527B}" type="presParOf" srcId="{943CB783-790E-4970-BC2E-8B3297558102}" destId="{31CBE9D4-090B-4FCE-B0CC-291C40A0CAA8}" srcOrd="0" destOrd="0" presId="urn:microsoft.com/office/officeart/2005/8/layout/hList1"/>
    <dgm:cxn modelId="{CC9D412B-D144-4598-8016-350597B23198}" type="presParOf" srcId="{31CBE9D4-090B-4FCE-B0CC-291C40A0CAA8}" destId="{ADED9845-68DF-469E-9655-3E307C9682B5}" srcOrd="0" destOrd="0" presId="urn:microsoft.com/office/officeart/2005/8/layout/hList1"/>
    <dgm:cxn modelId="{FA8D668C-2959-40AE-B975-EE8E8D180403}" type="presParOf" srcId="{31CBE9D4-090B-4FCE-B0CC-291C40A0CAA8}" destId="{B382165F-D827-4548-A17A-4468E51072CC}" srcOrd="1" destOrd="0" presId="urn:microsoft.com/office/officeart/2005/8/layout/hList1"/>
    <dgm:cxn modelId="{1D0A91A3-958B-47B2-8E33-057B77E89DE5}" type="presParOf" srcId="{943CB783-790E-4970-BC2E-8B3297558102}" destId="{9B8FF1AD-26FC-4EA9-8C93-A0ACC2432CAC}" srcOrd="1" destOrd="0" presId="urn:microsoft.com/office/officeart/2005/8/layout/hList1"/>
    <dgm:cxn modelId="{975E9EF3-0760-4403-9FE3-CC72453A34E3}" type="presParOf" srcId="{943CB783-790E-4970-BC2E-8B3297558102}" destId="{62ED464B-F0B0-43B3-9B62-1514C1BF9450}" srcOrd="2" destOrd="0" presId="urn:microsoft.com/office/officeart/2005/8/layout/hList1"/>
    <dgm:cxn modelId="{4F960435-7AF4-4A9B-A682-C0E321BC4F28}" type="presParOf" srcId="{62ED464B-F0B0-43B3-9B62-1514C1BF9450}" destId="{4B71B7BF-F332-4BE8-A1DC-B7422A005504}" srcOrd="0" destOrd="0" presId="urn:microsoft.com/office/officeart/2005/8/layout/hList1"/>
    <dgm:cxn modelId="{C746CBE8-F02F-4879-B35E-D2215559BEC8}" type="presParOf" srcId="{62ED464B-F0B0-43B3-9B62-1514C1BF9450}" destId="{2C5643D9-A5CA-4B03-82B2-FBCAC2D0FC8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ED9845-68DF-469E-9655-3E307C9682B5}">
      <dsp:nvSpPr>
        <dsp:cNvPr id="0" name=""/>
        <dsp:cNvSpPr/>
      </dsp:nvSpPr>
      <dsp:spPr>
        <a:xfrm>
          <a:off x="40" y="32245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6 </a:t>
          </a:r>
          <a:r>
            <a:rPr lang="ru-RU" sz="3100" b="1" kern="1200" dirty="0" err="1" smtClean="0"/>
            <a:t>кылааска</a:t>
          </a:r>
          <a:r>
            <a:rPr lang="ru-RU" sz="3100" b="1" kern="1200" dirty="0" smtClean="0"/>
            <a:t>:</a:t>
          </a:r>
          <a:endParaRPr lang="ru-RU" sz="3100" b="1" kern="1200" dirty="0"/>
        </a:p>
      </dsp:txBody>
      <dsp:txXfrm>
        <a:off x="40" y="32245"/>
        <a:ext cx="3845569" cy="892800"/>
      </dsp:txXfrm>
    </dsp:sp>
    <dsp:sp modelId="{B382165F-D827-4548-A17A-4468E51072CC}">
      <dsp:nvSpPr>
        <dsp:cNvPr id="0" name=""/>
        <dsp:cNvSpPr/>
      </dsp:nvSpPr>
      <dsp:spPr>
        <a:xfrm>
          <a:off x="40" y="925045"/>
          <a:ext cx="3845569" cy="3568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100" b="0" kern="1200" dirty="0" smtClean="0"/>
            <a:t>Сергей Степанович Васильев – </a:t>
          </a:r>
          <a:r>
            <a:rPr lang="ru-RU" sz="3100" b="0" kern="1200" dirty="0" err="1" smtClean="0"/>
            <a:t>Боро</a:t>
          </a:r>
          <a:r>
            <a:rPr lang="sah-RU" sz="3100" b="0" kern="1200" dirty="0" smtClean="0"/>
            <a:t>ҕ</a:t>
          </a:r>
          <a:r>
            <a:rPr lang="ru-RU" sz="3100" b="0" kern="1200" dirty="0" err="1" smtClean="0"/>
            <a:t>уонускай</a:t>
          </a:r>
          <a:r>
            <a:rPr lang="ru-RU" sz="3100" b="0" kern="1200" dirty="0" smtClean="0"/>
            <a:t> </a:t>
          </a:r>
          <a:r>
            <a:rPr lang="ru-RU" sz="3100" b="1" kern="1200" dirty="0" smtClean="0"/>
            <a:t>«</a:t>
          </a:r>
          <a:r>
            <a:rPr lang="ru-RU" sz="3100" b="1" kern="1200" dirty="0" err="1" smtClean="0"/>
            <a:t>Эрчимэн</a:t>
          </a:r>
          <a:r>
            <a:rPr lang="ru-RU" sz="3100" b="1" kern="1200" dirty="0" smtClean="0"/>
            <a:t> </a:t>
          </a:r>
          <a:r>
            <a:rPr lang="ru-RU" sz="3100" b="1" kern="1200" dirty="0" err="1" smtClean="0"/>
            <a:t>Бэргэн</a:t>
          </a:r>
          <a:r>
            <a:rPr lang="ru-RU" sz="3100" b="1" kern="1200" dirty="0" smtClean="0"/>
            <a:t>»</a:t>
          </a:r>
          <a:endParaRPr lang="ru-RU" sz="3100" b="1" kern="1200" dirty="0"/>
        </a:p>
      </dsp:txBody>
      <dsp:txXfrm>
        <a:off x="40" y="925045"/>
        <a:ext cx="3845569" cy="3568671"/>
      </dsp:txXfrm>
    </dsp:sp>
    <dsp:sp modelId="{4B71B7BF-F332-4BE8-A1DC-B7422A005504}">
      <dsp:nvSpPr>
        <dsp:cNvPr id="0" name=""/>
        <dsp:cNvSpPr/>
      </dsp:nvSpPr>
      <dsp:spPr>
        <a:xfrm>
          <a:off x="4384030" y="30835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9 </a:t>
          </a:r>
          <a:r>
            <a:rPr lang="ru-RU" sz="3100" b="1" kern="1200" dirty="0" err="1" smtClean="0"/>
            <a:t>кылааска</a:t>
          </a:r>
          <a:r>
            <a:rPr lang="ru-RU" sz="3100" b="1" kern="1200" dirty="0" smtClean="0"/>
            <a:t>:</a:t>
          </a:r>
          <a:endParaRPr lang="ru-RU" sz="3100" b="1" kern="1200" dirty="0"/>
        </a:p>
      </dsp:txBody>
      <dsp:txXfrm>
        <a:off x="4384030" y="30835"/>
        <a:ext cx="3845569" cy="892800"/>
      </dsp:txXfrm>
    </dsp:sp>
    <dsp:sp modelId="{2C5643D9-A5CA-4B03-82B2-FBCAC2D0FC8E}">
      <dsp:nvSpPr>
        <dsp:cNvPr id="0" name=""/>
        <dsp:cNvSpPr/>
      </dsp:nvSpPr>
      <dsp:spPr>
        <a:xfrm>
          <a:off x="4383989" y="925045"/>
          <a:ext cx="3845569" cy="3568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100" kern="1200" dirty="0" smtClean="0"/>
            <a:t>Платон Алексеевич </a:t>
          </a:r>
          <a:r>
            <a:rPr lang="ru-RU" sz="3100" kern="1200" dirty="0" err="1" smtClean="0"/>
            <a:t>Слепцов-Ойуунускай</a:t>
          </a:r>
          <a:endParaRPr lang="ru-RU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100" b="1" kern="1200" dirty="0" smtClean="0"/>
            <a:t>«</a:t>
          </a:r>
          <a:r>
            <a:rPr lang="ru-RU" sz="3100" b="1" kern="1200" dirty="0" err="1" smtClean="0"/>
            <a:t>Дьулуруйар</a:t>
          </a:r>
          <a:r>
            <a:rPr lang="ru-RU" sz="3100" b="1" kern="1200" dirty="0" smtClean="0"/>
            <a:t> </a:t>
          </a:r>
          <a:r>
            <a:rPr lang="ru-RU" sz="3100" b="1" kern="1200" dirty="0" err="1" smtClean="0"/>
            <a:t>Ньургун</a:t>
          </a:r>
          <a:r>
            <a:rPr lang="ru-RU" sz="3100" b="1" kern="1200" dirty="0" smtClean="0"/>
            <a:t> </a:t>
          </a:r>
          <a:r>
            <a:rPr lang="ru-RU" sz="3100" b="1" kern="1200" dirty="0" err="1" smtClean="0"/>
            <a:t>Боотур</a:t>
          </a:r>
          <a:r>
            <a:rPr lang="ru-RU" sz="3100" b="1" kern="1200" dirty="0" smtClean="0"/>
            <a:t>» </a:t>
          </a:r>
          <a:r>
            <a:rPr lang="ru-RU" sz="3100" b="1" kern="1200" dirty="0" err="1" smtClean="0"/>
            <a:t>(быһа тардыы</a:t>
          </a:r>
          <a:r>
            <a:rPr lang="ru-RU" sz="3100" b="1" kern="1200" dirty="0" smtClean="0"/>
            <a:t>)</a:t>
          </a:r>
          <a:endParaRPr lang="ru-RU" sz="3100" kern="1200" dirty="0"/>
        </a:p>
      </dsp:txBody>
      <dsp:txXfrm>
        <a:off x="4383989" y="925045"/>
        <a:ext cx="3845569" cy="3568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061C7-624E-4B3F-A209-DDA90E980E2C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3908E-D661-40C7-8303-30DBEE0DF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3908E-D661-40C7-8303-30DBEE0DF85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E65FD-6CE3-4DBF-A752-3CC45A3F012F}" type="datetimeFigureOut">
              <a:rPr lang="ru-RU" smtClean="0"/>
              <a:pPr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C5177-DA39-41EA-B5D5-E0B7D518C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404664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ОЛОҤХО –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саха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норуотун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духуобунай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гимнэ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hp днс\Desktop\олонхо\03e7627971wbE8f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80928"/>
            <a:ext cx="4286250" cy="3057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</a:rPr>
              <a:t>Бырайыак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</a:rPr>
              <a:t>сыала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ah-RU" dirty="0" smtClean="0"/>
              <a:t>		</a:t>
            </a:r>
            <a:r>
              <a:rPr lang="sah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Олоҥхо саха норуотугар эпическэй  айымньы быһыытынан сүдү суолтатын өйдөтүү.</a:t>
            </a:r>
          </a:p>
          <a:p>
            <a:pPr algn="ctr">
              <a:buNone/>
            </a:pPr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СОРУКТАР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:</a:t>
            </a:r>
          </a:p>
          <a:p>
            <a:pPr marL="651510" indent="-514350">
              <a:buNone/>
            </a:pPr>
            <a:r>
              <a:rPr lang="sah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1.  		Олоҥхо – саха омук өркөн  өйүн, талба талаанын үрдүк өрөгөйө буоларын сырдатыы.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2.  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Эпическэй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айымньы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уратытын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тутулун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толоруллуутун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ырытыы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.</a:t>
            </a:r>
          </a:p>
          <a:p>
            <a:pPr marL="651510" indent="-514350">
              <a:buAutoNum type="arabicPeriod" startAt="3"/>
            </a:pP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Аатырбыт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олоҥхоһуттары билиһиннэрии.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651510" indent="-514350">
              <a:buAutoNum type="arabicPeriod" startAt="3"/>
            </a:pP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Олоҥхону сырдаппыт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худуоһунньугу, чинчийээччилэри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үөрэтии, саха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саарыннарын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бэргэн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этиилэрин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аахтарыы</a:t>
            </a:r>
            <a:r>
              <a:rPr lang="ru-RU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.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651510" indent="-514350">
              <a:buAutoNum type="arabicPeriod" startAt="3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Саха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сирэ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Олоҥхо дойдута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буоларын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өйдөтүү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r">
              <a:buNone/>
            </a:pPr>
            <a:r>
              <a:rPr lang="sah-RU" sz="3600" b="1" i="1" dirty="0" smtClean="0">
                <a:solidFill>
                  <a:schemeClr val="accent2">
                    <a:lumMod val="50000"/>
                  </a:schemeClr>
                </a:solidFill>
              </a:rPr>
              <a:t>“Олоҥхо – саха норуотун энциклопедията, бары күндүтэ мустубут музейа. </a:t>
            </a:r>
          </a:p>
          <a:p>
            <a:pPr algn="r">
              <a:buNone/>
            </a:pPr>
            <a:r>
              <a:rPr lang="sah-RU" sz="3600" b="1" i="1" dirty="0" smtClean="0">
                <a:solidFill>
                  <a:schemeClr val="accent2">
                    <a:lumMod val="50000"/>
                  </a:schemeClr>
                </a:solidFill>
              </a:rPr>
              <a:t>Саха фольклорун бары жанрдарын синтеһэ, киһи билэр бары поэтическай ньыматын сиэркилэтэ.”</a:t>
            </a:r>
            <a:endParaRPr lang="sah-RU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>
              <a:buNone/>
            </a:pPr>
            <a:endParaRPr lang="sah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sah-RU" sz="2400" dirty="0" smtClean="0">
                <a:solidFill>
                  <a:schemeClr val="accent2">
                    <a:lumMod val="50000"/>
                  </a:schemeClr>
                </a:solidFill>
              </a:rPr>
              <a:t>Д.К.Сивцев-Суорун Омоллоон, саха народнай суруйааччыта, Үлэ Геройа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ОЛОҤХО - СИТИМ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hp днс\Desktop\олонхо\1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7780" y="1600200"/>
            <a:ext cx="3437440" cy="4525963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 smtClean="0">
                <a:solidFill>
                  <a:schemeClr val="accent2">
                    <a:lumMod val="50000"/>
                  </a:schemeClr>
                </a:solidFill>
              </a:rPr>
              <a:t>Олоҥхо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саха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омук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Киһи буолар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килбиэнэ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Өлбөт-сүппэт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силиһэ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Алгыстаах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Аал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Кудук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Маһа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Үҥэр-сүктэр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үтүө Күнэ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Арчылаах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алгыһа,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Тускуллаах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туруга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sah-RU" b="1" i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ОЛОҤХОБУТ биһиэнэ -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hp днс\Desktop\олонхо\0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52487" y="1720056"/>
            <a:ext cx="3248025" cy="428625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Этэн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истэх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Эриэккэс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энэрдэнэн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иһэр 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Кэпсээ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истэх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Кэрэ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бэлэхтэрдэнэр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буолар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Саҥардах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Сардаҥалаах сыдьаайданан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иһэр 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Туойан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истэх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Торуллар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тойуктаах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буолар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Биллэх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Бараммат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таһаалаах 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Өйдөөтөх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 аайы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Өлбөт өркөн өйдөөх эбит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2005 </a:t>
            </a:r>
            <a:r>
              <a:rPr lang="ru-RU" sz="3600" b="1" dirty="0" err="1" smtClean="0">
                <a:solidFill>
                  <a:srgbClr val="002060"/>
                </a:solidFill>
              </a:rPr>
              <a:t>сыл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сэтинньи</a:t>
            </a:r>
            <a:r>
              <a:rPr lang="ru-RU" sz="3600" b="1" dirty="0" smtClean="0">
                <a:solidFill>
                  <a:srgbClr val="002060"/>
                </a:solidFill>
              </a:rPr>
              <a:t> 25 к</a:t>
            </a:r>
            <a:r>
              <a:rPr lang="sah-RU" sz="3600" b="1" dirty="0" smtClean="0">
                <a:solidFill>
                  <a:srgbClr val="002060"/>
                </a:solidFill>
              </a:rPr>
              <a:t>үнүгэр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80920" cy="568863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dirty="0" smtClean="0"/>
              <a:t>	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ЮНЕСКО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тэрилтэтэ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саха</a:t>
            </a:r>
            <a:r>
              <a:rPr lang="sah-RU" sz="2800" dirty="0" smtClean="0">
                <a:solidFill>
                  <a:schemeClr val="accent2">
                    <a:lumMod val="50000"/>
                  </a:schemeClr>
                </a:solidFill>
              </a:rPr>
              <a:t> норуотун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Героическай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эпоһын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Олоҥхону киһи аймах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тылынан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айыытын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үйэлээх баайын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шедеврын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быһыытынан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үрдүктүк сыаналаабыта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hp днс\Desktop\олонхо\20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965" y="2852937"/>
            <a:ext cx="5632457" cy="37549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5600" y="0"/>
            <a:ext cx="5092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sah-RU" dirty="0" smtClean="0"/>
              <a:t> </a:t>
            </a:r>
            <a:r>
              <a:rPr lang="sah-RU" sz="4000" b="1" dirty="0" smtClean="0">
                <a:solidFill>
                  <a:schemeClr val="accent2">
                    <a:lumMod val="50000"/>
                  </a:schemeClr>
                </a:solidFill>
              </a:rPr>
              <a:t>Сэтинньи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25</a:t>
            </a:r>
            <a:r>
              <a:rPr lang="sah-RU" sz="4000" b="1" dirty="0" smtClean="0">
                <a:solidFill>
                  <a:schemeClr val="accent2">
                    <a:lumMod val="50000"/>
                  </a:schemeClr>
                </a:solidFill>
              </a:rPr>
              <a:t> күнэ – Олоҥхо күнэ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8201" y="1686208"/>
            <a:ext cx="6068136" cy="4551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Олоҥхо – киһи өркөн өйүн туоһута, мэктиэтэ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18" name="Picture 2" descr="C:\Users\hp днс\Desktop\олонхо\9e32c93dc6026bfd0b5cc3173e360f01259f123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4171142" cy="419155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752528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Оло</a:t>
            </a: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ҥхо 40 тыһыынча строкаҕа тиийэр. Бухатыырдар героическай охсуһууларын хоһуйар. Ону барытын олоҥхоһут өйүгэр тутан,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3-4 </a:t>
            </a: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түүннэх күнү быһа олоҥхолуон сөп үһү.</a:t>
            </a:r>
          </a:p>
          <a:p>
            <a:pPr>
              <a:buNone/>
            </a:pP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		 Киһи өйө, өйдүүр дьоҕура хайдахтаах кыахтааҕын мантан көрүөххэ сөп.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836712"/>
            <a:ext cx="8640960" cy="3600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ОЛОҤХО </a:t>
            </a:r>
            <a:r>
              <a:rPr lang="sah-RU" dirty="0" smtClean="0">
                <a:solidFill>
                  <a:schemeClr val="accent1">
                    <a:lumMod val="50000"/>
                  </a:schemeClr>
                </a:solidFill>
              </a:rPr>
              <a:t>-  САХА ФОЛЬКЛОРУН </a:t>
            </a:r>
            <a:br>
              <a:rPr lang="sah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ЧЫПЧААЛА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Олоҥхо тутула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42" name="Picture 2" descr="C:\Users\hp днс\Desktop\олонхо\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3627635" cy="4823222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244280" cy="525658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Киириитэ. 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Аан дойду айыллыытын ырыата. Бухатыыр төрдүн-ууһун, сирин-дойдутун, дьүһүнүн, таҥаһын-сабын, сэбин-сэбиргэлин хоһуйуу.</a:t>
            </a:r>
          </a:p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Төрүөт. 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Абааһы аймаҕа саба түһэр, кыыһы уорар.</a:t>
            </a:r>
          </a:p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Сайдыыта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. Бухатыыр сырыыта-айана.</a:t>
            </a:r>
          </a:p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Чыпчаала. 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Өлөр-тиллэр охсуһуу мөккүөрэ.</a:t>
            </a:r>
          </a:p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Сөллүүтэ</a:t>
            </a:r>
            <a:r>
              <a:rPr lang="sah-RU" sz="2000" b="1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Бухатыыр кыайан, айыы дьонун быыһаан, орто дойдуга кэлэр.</a:t>
            </a:r>
          </a:p>
          <a:p>
            <a:r>
              <a:rPr lang="sah-RU" sz="2000" b="1" dirty="0" smtClean="0">
                <a:solidFill>
                  <a:schemeClr val="accent2">
                    <a:lumMod val="50000"/>
                  </a:schemeClr>
                </a:solidFill>
              </a:rPr>
              <a:t>Түмүгэ. </a:t>
            </a:r>
            <a:r>
              <a:rPr lang="sah-RU" sz="2000" i="1" dirty="0" smtClean="0">
                <a:solidFill>
                  <a:schemeClr val="accent2">
                    <a:lumMod val="50000"/>
                  </a:schemeClr>
                </a:solidFill>
              </a:rPr>
              <a:t>Кинини уруйдаан айыы дьоно ыһыах ыһаллар.</a:t>
            </a:r>
            <a:endParaRPr lang="ru-RU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Олоҥхо уобарастара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hp днс\Desktop\олонхо\герой-олонхо-якутская-графи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305479" cy="4525963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Айыы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бухатыырдара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Ньургун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Боотур</a:t>
            </a: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, Үрүҥ Уолан, Айыы Дьураҕастай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Абааһы бухатыырдара: </a:t>
            </a: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Тимир Ыйыста Хара, Уот Уһутаакы</a:t>
            </a:r>
          </a:p>
          <a:p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Мифологическай уобарастар: </a:t>
            </a: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Үрүҥ Аар Тойон,  Ана Алахчын Хотун,Арсан Дуолай, Адаҕалаах Ала Буурай эмээхсин</a:t>
            </a:r>
          </a:p>
          <a:p>
            <a:r>
              <a:rPr lang="sah-RU" b="1" dirty="0" smtClean="0">
                <a:solidFill>
                  <a:schemeClr val="accent1">
                    <a:lumMod val="50000"/>
                  </a:schemeClr>
                </a:solidFill>
              </a:rPr>
              <a:t>Дьахталлар уобарастара: </a:t>
            </a: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Айыы Умсуур Удаҕан, Ытык Хахайдаан Удаҕан, Айталы Куо, кыланнаах Кыыс Ньургун бухатыыр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507288" cy="1228998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Оскуола</a:t>
            </a: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ҕа үөрэтиллэр олоҥхолор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” Олоҥхо – соҕотох киһи театра”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4" name="Picture 2" descr="C:\Users\hp днс\Desktop\олонхо\0008-004-olonkho-gra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7153" y="1600200"/>
            <a:ext cx="3258693" cy="4525963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536504" cy="4525963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</a:t>
            </a: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лоҥхоһут – норуот ураты дьоҕурдаах, толорор искусство араас көрүҥнэрин баһылаабыт киһитэ.</a:t>
            </a:r>
          </a:p>
          <a:p>
            <a:pPr>
              <a:buNone/>
            </a:pP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		Олоҥхоһут хас биирдии геройун саҥатын, ырыатын тус-туспатык куолаһын араастаан уларытан толорор, үгүс дьону онон кэрэхсэтэр.</a:t>
            </a:r>
          </a:p>
          <a:p>
            <a:pPr>
              <a:buNone/>
            </a:pP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600" b="1" dirty="0" smtClean="0">
                <a:solidFill>
                  <a:schemeClr val="tx2">
                    <a:lumMod val="50000"/>
                  </a:schemeClr>
                </a:solidFill>
              </a:rPr>
              <a:t>Соҕотох киһи толорбута</a:t>
            </a:r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258816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		Саха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народнай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артыыһа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Гавриил Колесов т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олоруутугар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1962с.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Дьулуруйар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Ньургун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Боотур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оло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ҥхо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«Мелодия» фирма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студиятыгар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9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пластинкаҕа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һ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уллубута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8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чаас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15 м</a:t>
            </a:r>
            <a:r>
              <a:rPr lang="sah-RU" dirty="0" smtClean="0">
                <a:solidFill>
                  <a:schemeClr val="tx2">
                    <a:lumMod val="75000"/>
                  </a:schemeClr>
                </a:solidFill>
              </a:rPr>
              <a:t>үнүүтэ уһуннаах.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2" descr="C:\Users\hp днс\Desktop\Гаврил Колесов\IMG_81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484784"/>
            <a:ext cx="2849835" cy="506637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Улуу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Ки</a:t>
            </a:r>
            <a:r>
              <a:rPr lang="sah-RU" dirty="0" smtClean="0">
                <a:solidFill>
                  <a:schemeClr val="accent3">
                    <a:lumMod val="50000"/>
                  </a:schemeClr>
                </a:solidFill>
              </a:rPr>
              <a:t>һибит Былатыан Ойуунускай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2852936"/>
            <a:ext cx="4330824" cy="305720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endParaRPr lang="ru-RU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endParaRPr lang="ru-RU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endParaRPr lang="ru-RU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endParaRPr lang="ru-RU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sah-RU" i="1" dirty="0" smtClean="0">
                <a:solidFill>
                  <a:schemeClr val="accent3">
                    <a:lumMod val="50000"/>
                  </a:schemeClr>
                </a:solidFill>
              </a:rPr>
              <a:t>Хайа да омук үүнэн-сайдан</a:t>
            </a:r>
          </a:p>
          <a:p>
            <a:pPr algn="r">
              <a:buNone/>
            </a:pPr>
            <a:r>
              <a:rPr lang="sah-RU" i="1" dirty="0" smtClean="0">
                <a:solidFill>
                  <a:schemeClr val="accent3">
                    <a:lumMod val="50000"/>
                  </a:schemeClr>
                </a:solidFill>
              </a:rPr>
              <a:t> тахсарыгар кирилиэһин </a:t>
            </a:r>
          </a:p>
          <a:p>
            <a:pPr algn="r">
              <a:buNone/>
            </a:pPr>
            <a:r>
              <a:rPr lang="sah-RU" b="1" i="1" dirty="0" smtClean="0">
                <a:solidFill>
                  <a:schemeClr val="accent3">
                    <a:lumMod val="50000"/>
                  </a:schemeClr>
                </a:solidFill>
              </a:rPr>
              <a:t>маҥнайгы үктэлэ</a:t>
            </a:r>
            <a:r>
              <a:rPr lang="sah-RU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ah-RU" b="1" i="1" dirty="0" smtClean="0">
                <a:solidFill>
                  <a:schemeClr val="accent3">
                    <a:lumMod val="50000"/>
                  </a:schemeClr>
                </a:solidFill>
              </a:rPr>
              <a:t>Олоҥхо буолар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</a:p>
          <a:p>
            <a:pPr algn="r">
              <a:buNone/>
            </a:pPr>
            <a:endParaRPr lang="sah-RU" sz="2400" dirty="0" smtClean="0"/>
          </a:p>
          <a:p>
            <a:endParaRPr lang="ru-RU" dirty="0"/>
          </a:p>
        </p:txBody>
      </p:sp>
      <p:pic>
        <p:nvPicPr>
          <p:cNvPr id="5" name="Picture 2" descr="C:\Users\hp днс\Desktop\y_69503db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3161708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200" b="1" dirty="0" smtClean="0">
                <a:solidFill>
                  <a:schemeClr val="tx2">
                    <a:lumMod val="50000"/>
                  </a:schemeClr>
                </a:solidFill>
              </a:rPr>
              <a:t>Ойуунускай 36 тыһыынча строкалаах </a:t>
            </a:r>
            <a:br>
              <a:rPr lang="sah-RU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sah-RU" sz="3200" b="1" dirty="0" smtClean="0">
                <a:solidFill>
                  <a:schemeClr val="tx2">
                    <a:lumMod val="50000"/>
                  </a:schemeClr>
                </a:solidFill>
              </a:rPr>
              <a:t>Чулуу Айымньыта</a:t>
            </a:r>
            <a:endParaRPr lang="ru-RU" sz="3200" dirty="0"/>
          </a:p>
        </p:txBody>
      </p:sp>
      <p:pic>
        <p:nvPicPr>
          <p:cNvPr id="5" name="Picture 2" descr="C:\Users\hp днс\Desktop\10070965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484784"/>
            <a:ext cx="4014910" cy="5175759"/>
          </a:xfrm>
          <a:prstGeom prst="rect">
            <a:avLst/>
          </a:prstGeom>
          <a:noFill/>
        </p:spPr>
      </p:pic>
      <p:pic>
        <p:nvPicPr>
          <p:cNvPr id="6" name="Picture 2" descr="C:\Users\hp днс\Desktop\njurgun_bootur_stremitelnyj_jakutskij_geroicheskij_epos_1975_pervoe_izdanie_na_russkom_jazyke_sss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71423"/>
            <a:ext cx="4038600" cy="29835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Норуокка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биллибит</a:t>
            </a:r>
            <a:r>
              <a:rPr lang="ru-RU" sz="3600" b="1" smtClean="0">
                <a:solidFill>
                  <a:schemeClr val="accent2">
                    <a:lumMod val="50000"/>
                  </a:schemeClr>
                </a:solidFill>
              </a:rPr>
              <a:t> олоҥхоһуттар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hp днс\Desktop\олонхо\200px-Abramov_N.A_-_Kyn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1905000" cy="2733675"/>
          </a:xfrm>
          <a:prstGeom prst="rect">
            <a:avLst/>
          </a:prstGeom>
          <a:noFill/>
        </p:spPr>
      </p:pic>
      <p:pic>
        <p:nvPicPr>
          <p:cNvPr id="5123" name="Picture 3" descr="C:\Users\hp днс\Desktop\олонхо\Nikolaj-Stepanov-Nooroj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924944"/>
            <a:ext cx="2057709" cy="2492896"/>
          </a:xfrm>
          <a:prstGeom prst="rect">
            <a:avLst/>
          </a:prstGeom>
          <a:noFill/>
        </p:spPr>
      </p:pic>
      <p:pic>
        <p:nvPicPr>
          <p:cNvPr id="5124" name="Picture 4" descr="C:\Users\hp днс\Desktop\олонхо\Toh_Suoru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132856"/>
            <a:ext cx="1917824" cy="254755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1560" y="458112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Н.А.Абрамов-Кынат (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1861-1941)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3888" y="486916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И.М.Бурнашев-Тоҥ Суорун (1908-1945)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551723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Н.И. Степанов-Ноорой (1897-1975</a:t>
            </a:r>
            <a:r>
              <a:rPr lang="sah-RU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600" b="1" dirty="0" smtClean="0">
                <a:solidFill>
                  <a:schemeClr val="accent2">
                    <a:lumMod val="50000"/>
                  </a:schemeClr>
                </a:solidFill>
              </a:rPr>
              <a:t>“ИЙЭ ОЛОҤХОҺУТТАР”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hp днс\Desktop\олонхо\video-r14u33f15axx44y2011m06.0002-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16766"/>
            <a:ext cx="2890519" cy="2055655"/>
          </a:xfrm>
          <a:prstGeom prst="rect">
            <a:avLst/>
          </a:prstGeom>
          <a:noFill/>
        </p:spPr>
      </p:pic>
      <p:pic>
        <p:nvPicPr>
          <p:cNvPr id="6147" name="Picture 3" descr="C:\Users\hp днс\Desktop\олонхо\MyuOEBK7l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772816"/>
            <a:ext cx="2334266" cy="3215121"/>
          </a:xfrm>
          <a:prstGeom prst="rect">
            <a:avLst/>
          </a:prstGeom>
          <a:noFill/>
        </p:spPr>
      </p:pic>
      <p:pic>
        <p:nvPicPr>
          <p:cNvPr id="6148" name="Picture 4" descr="C:\Users\hp днс\Desktop\олонхо\180px-Ekspedisia_Olekminsk_Foto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564904"/>
            <a:ext cx="2088232" cy="278430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3568" y="386104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Дария Андреевна Томская-Чаайка </a:t>
            </a:r>
          </a:p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(1913- 2008)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3928" y="515719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Петр Егорович Решетников (1929-2013)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558924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Афанасий Егорович Соловьев </a:t>
            </a:r>
          </a:p>
          <a:p>
            <a:pPr algn="ctr"/>
            <a:r>
              <a:rPr lang="sah-RU" b="1" dirty="0" smtClean="0">
                <a:solidFill>
                  <a:schemeClr val="accent2">
                    <a:lumMod val="50000"/>
                  </a:schemeClr>
                </a:solidFill>
              </a:rPr>
              <a:t> (1935-2012)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600" dirty="0" smtClean="0"/>
              <a:t>Талааннаах олоҥхоһут – Дария Томская 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99992" y="1556792"/>
            <a:ext cx="4186808" cy="48245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sah-RU" dirty="0" smtClean="0"/>
              <a:t> 		Верхоянскай улууһугар төрөөбүт. Ойуулаан-дьүһүннээн саҥарар тылынан, чуор куолаһынан аатырара. Республикаҕа ыытыллар араас тэрээһиннэргэ олоҥхолуура. </a:t>
            </a:r>
            <a:r>
              <a:rPr lang="ru-RU" dirty="0" smtClean="0"/>
              <a:t>40 </a:t>
            </a:r>
            <a:r>
              <a:rPr lang="sah-RU" dirty="0" smtClean="0"/>
              <a:t>олоҥхону билэрэ үһү. Сөбүлээн </a:t>
            </a:r>
            <a:r>
              <a:rPr lang="ru-RU" dirty="0" smtClean="0"/>
              <a:t>«</a:t>
            </a:r>
            <a:r>
              <a:rPr lang="ru-RU" dirty="0" err="1" smtClean="0"/>
              <a:t>Кулун</a:t>
            </a:r>
            <a:r>
              <a:rPr lang="ru-RU" dirty="0" smtClean="0"/>
              <a:t> </a:t>
            </a:r>
            <a:r>
              <a:rPr lang="ru-RU" dirty="0" err="1" smtClean="0"/>
              <a:t>Куллустуур</a:t>
            </a:r>
            <a:r>
              <a:rPr lang="ru-RU" dirty="0" smtClean="0"/>
              <a:t> » </a:t>
            </a:r>
            <a:r>
              <a:rPr lang="ru-RU" dirty="0" err="1" smtClean="0"/>
              <a:t>олоҥхону толороро</a:t>
            </a:r>
            <a:r>
              <a:rPr lang="ru-RU" dirty="0" smtClean="0"/>
              <a:t>. </a:t>
            </a:r>
            <a:r>
              <a:rPr lang="ru-RU" dirty="0" err="1" smtClean="0"/>
              <a:t>Республикабыт</a:t>
            </a:r>
            <a:r>
              <a:rPr lang="ru-RU" dirty="0" smtClean="0"/>
              <a:t> Ил Дархана </a:t>
            </a:r>
            <a:r>
              <a:rPr lang="ru-RU" dirty="0" err="1" smtClean="0"/>
              <a:t>кыһыл көмүс чаһынан уонна</a:t>
            </a:r>
            <a:r>
              <a:rPr lang="ru-RU" dirty="0" smtClean="0"/>
              <a:t>  </a:t>
            </a:r>
            <a:r>
              <a:rPr lang="ru-RU" dirty="0" err="1" smtClean="0"/>
              <a:t>ыйдааҕы стипендиянан</a:t>
            </a:r>
            <a:r>
              <a:rPr lang="ru-RU" dirty="0" smtClean="0"/>
              <a:t> 2005 </a:t>
            </a:r>
            <a:r>
              <a:rPr lang="sah-RU" dirty="0" smtClean="0"/>
              <a:t>сылтан наҕараадалаабыта.</a:t>
            </a:r>
            <a:endParaRPr lang="ru-RU" dirty="0"/>
          </a:p>
        </p:txBody>
      </p:sp>
      <p:pic>
        <p:nvPicPr>
          <p:cNvPr id="7" name="Picture 2" descr="C:\Users\hp днс\Desktop\олонхо\video-r14u33f15axx44y2011m06.0002-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671579" cy="261500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6684" y="0"/>
            <a:ext cx="5105636" cy="702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sah-RU" sz="3200" b="1" dirty="0" smtClean="0">
                <a:solidFill>
                  <a:schemeClr val="accent2">
                    <a:lumMod val="50000"/>
                  </a:schemeClr>
                </a:solidFill>
              </a:rPr>
              <a:t>Аатырбыт олоҥхоһут, бастыҥ алгысчыт – Петр Решетников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258816" cy="5184576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	</a:t>
            </a:r>
            <a:r>
              <a:rPr lang="ru-RU" dirty="0" err="1" smtClean="0"/>
              <a:t>Таатта</a:t>
            </a:r>
            <a:r>
              <a:rPr lang="ru-RU" dirty="0" smtClean="0"/>
              <a:t> </a:t>
            </a:r>
            <a:r>
              <a:rPr lang="ru-RU" dirty="0" err="1" smtClean="0"/>
              <a:t>улуу</a:t>
            </a:r>
            <a:r>
              <a:rPr lang="sah-RU" dirty="0" smtClean="0"/>
              <a:t>һугар төрөөбүт. Аҕата бастыҥ олоҥхоһут эбит. </a:t>
            </a:r>
          </a:p>
          <a:p>
            <a:pPr algn="just">
              <a:buNone/>
            </a:pPr>
            <a:r>
              <a:rPr lang="ru-RU" dirty="0" smtClean="0"/>
              <a:t>         1993сыллаахха </a:t>
            </a:r>
            <a:r>
              <a:rPr lang="ru-RU" dirty="0" err="1" smtClean="0"/>
              <a:t>Былатыан</a:t>
            </a:r>
            <a:r>
              <a:rPr lang="ru-RU" dirty="0" smtClean="0"/>
              <a:t> </a:t>
            </a:r>
            <a:r>
              <a:rPr lang="ru-RU" dirty="0" err="1" smtClean="0"/>
              <a:t>Ойуунускай</a:t>
            </a:r>
            <a:r>
              <a:rPr lang="ru-RU" dirty="0" smtClean="0"/>
              <a:t>  </a:t>
            </a:r>
            <a:r>
              <a:rPr lang="ru-RU" dirty="0" err="1" smtClean="0"/>
              <a:t>төрөөбүтэ </a:t>
            </a:r>
            <a:r>
              <a:rPr lang="ru-RU" dirty="0" smtClean="0"/>
              <a:t>100 </a:t>
            </a:r>
            <a:r>
              <a:rPr lang="en-US" dirty="0" smtClean="0"/>
              <a:t> </a:t>
            </a:r>
            <a:r>
              <a:rPr lang="sah-RU" dirty="0" smtClean="0"/>
              <a:t>сылыгар аналлаах ыһыаҕы алгыһынан арыйбыта.</a:t>
            </a:r>
          </a:p>
          <a:p>
            <a:pPr algn="just">
              <a:buNone/>
            </a:pPr>
            <a:r>
              <a:rPr lang="ru-RU" dirty="0" smtClean="0"/>
              <a:t>         2006 </a:t>
            </a:r>
            <a:r>
              <a:rPr lang="ru-RU" dirty="0" err="1" smtClean="0"/>
              <a:t>сыллаахха</a:t>
            </a:r>
            <a:r>
              <a:rPr lang="ru-RU" dirty="0" smtClean="0"/>
              <a:t> ЮНЕСКО </a:t>
            </a:r>
            <a:r>
              <a:rPr lang="ru-RU" dirty="0" err="1" smtClean="0"/>
              <a:t>генеральнай</a:t>
            </a:r>
            <a:r>
              <a:rPr lang="ru-RU" dirty="0" smtClean="0"/>
              <a:t> директора </a:t>
            </a:r>
            <a:r>
              <a:rPr lang="ru-RU" dirty="0" err="1" smtClean="0"/>
              <a:t>Коитиро</a:t>
            </a:r>
            <a:r>
              <a:rPr lang="ru-RU" dirty="0" smtClean="0"/>
              <a:t> </a:t>
            </a:r>
            <a:r>
              <a:rPr lang="ru-RU" dirty="0" err="1" smtClean="0"/>
              <a:t>Мацуура</a:t>
            </a:r>
            <a:r>
              <a:rPr lang="ru-RU" dirty="0" smtClean="0"/>
              <a:t> </a:t>
            </a:r>
            <a:r>
              <a:rPr lang="ru-RU" dirty="0" err="1" smtClean="0"/>
              <a:t>кэлбитигэр</a:t>
            </a:r>
            <a:r>
              <a:rPr lang="ru-RU" dirty="0" smtClean="0"/>
              <a:t> </a:t>
            </a:r>
            <a:r>
              <a:rPr lang="ru-RU" dirty="0" err="1" smtClean="0"/>
              <a:t>оло</a:t>
            </a:r>
            <a:r>
              <a:rPr lang="sah-RU" dirty="0" smtClean="0"/>
              <a:t>ҥхолоон иһитиннэрбит.</a:t>
            </a:r>
            <a:endParaRPr lang="ru-RU" dirty="0"/>
          </a:p>
        </p:txBody>
      </p:sp>
      <p:pic>
        <p:nvPicPr>
          <p:cNvPr id="7" name="Picture 3" descr="C:\Users\hp днс\Desktop\олонхо\MyuOEBK7li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384376" cy="46614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 smtClean="0"/>
              <a:t>Олоҥхоһут, алгысчыт</a:t>
            </a:r>
            <a:r>
              <a:rPr lang="ru-RU" sz="3600" dirty="0" smtClean="0"/>
              <a:t>, </a:t>
            </a:r>
            <a:r>
              <a:rPr lang="ru-RU" sz="3600" dirty="0" err="1" smtClean="0"/>
              <a:t>норуот</a:t>
            </a:r>
            <a:r>
              <a:rPr lang="ru-RU" sz="3600" dirty="0" smtClean="0"/>
              <a:t> </a:t>
            </a:r>
            <a:r>
              <a:rPr lang="ru-RU" sz="3600" dirty="0" err="1" smtClean="0"/>
              <a:t>ырыаһыта </a:t>
            </a:r>
            <a:r>
              <a:rPr lang="ru-RU" sz="3600" dirty="0" smtClean="0"/>
              <a:t>– Афанасий Соловьев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4546848" cy="478112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sah-RU" dirty="0" smtClean="0"/>
              <a:t>         Нам оройуонун Таастаах сэлиэнньэтигэр булчут дьиэ кэргэнигэр төрөөбүт. </a:t>
            </a:r>
          </a:p>
          <a:p>
            <a:pPr algn="just">
              <a:buNone/>
            </a:pPr>
            <a:r>
              <a:rPr lang="ru-RU" dirty="0" smtClean="0"/>
              <a:t>            1969 </a:t>
            </a:r>
            <a:r>
              <a:rPr lang="sah-RU" dirty="0" smtClean="0"/>
              <a:t>сылга Өлүөхүмэ улууһун </a:t>
            </a:r>
            <a:r>
              <a:rPr lang="ru-RU" dirty="0" smtClean="0"/>
              <a:t>1 </a:t>
            </a:r>
            <a:r>
              <a:rPr lang="ru-RU" dirty="0" err="1" smtClean="0"/>
              <a:t>Нөөрүктээйитигэр көһөр</a:t>
            </a:r>
            <a:r>
              <a:rPr lang="ru-RU" dirty="0" smtClean="0"/>
              <a:t>.</a:t>
            </a:r>
            <a:endParaRPr lang="sah-RU" dirty="0" smtClean="0"/>
          </a:p>
          <a:p>
            <a:pPr algn="just">
              <a:buNone/>
            </a:pPr>
            <a:r>
              <a:rPr lang="ru-RU" dirty="0" smtClean="0"/>
              <a:t>            1997 с. </a:t>
            </a:r>
            <a:r>
              <a:rPr lang="sah-RU" dirty="0" smtClean="0"/>
              <a:t>Дария Чаайкалыын Токиоҕа Аан дойду фестивалыгар тиийэн олоҥхолообуттара.</a:t>
            </a:r>
            <a:endParaRPr lang="en-US" dirty="0" smtClean="0"/>
          </a:p>
          <a:p>
            <a:pPr algn="just">
              <a:buNone/>
            </a:pPr>
            <a:r>
              <a:rPr lang="ru-RU" dirty="0" smtClean="0"/>
              <a:t>              «</a:t>
            </a:r>
            <a:r>
              <a:rPr lang="sah-RU" dirty="0" smtClean="0"/>
              <a:t>Күн Эрили</a:t>
            </a:r>
            <a:r>
              <a:rPr lang="ru-RU" dirty="0" smtClean="0"/>
              <a:t>», «</a:t>
            </a:r>
            <a:r>
              <a:rPr lang="ru-RU" dirty="0" err="1" smtClean="0"/>
              <a:t>Уол</a:t>
            </a:r>
            <a:r>
              <a:rPr lang="ru-RU" dirty="0" smtClean="0"/>
              <a:t> </a:t>
            </a:r>
            <a:r>
              <a:rPr lang="ru-RU" dirty="0" err="1" smtClean="0"/>
              <a:t>Дохсун</a:t>
            </a:r>
            <a:r>
              <a:rPr lang="ru-RU" dirty="0" smtClean="0"/>
              <a:t>» </a:t>
            </a:r>
            <a:r>
              <a:rPr lang="ru-RU" dirty="0" err="1" smtClean="0"/>
              <a:t>олоҥхолору толорон</a:t>
            </a:r>
            <a:r>
              <a:rPr lang="ru-RU" dirty="0" smtClean="0"/>
              <a:t> </a:t>
            </a:r>
            <a:r>
              <a:rPr lang="ru-RU" dirty="0" err="1" smtClean="0"/>
              <a:t>хас</a:t>
            </a:r>
            <a:r>
              <a:rPr lang="ru-RU" dirty="0" smtClean="0"/>
              <a:t> да </a:t>
            </a:r>
            <a:r>
              <a:rPr lang="ru-RU" dirty="0" err="1" smtClean="0"/>
              <a:t>төгүл </a:t>
            </a:r>
            <a:r>
              <a:rPr lang="ru-RU" dirty="0" smtClean="0"/>
              <a:t>Лауреат </a:t>
            </a:r>
            <a:r>
              <a:rPr lang="ru-RU" dirty="0" err="1" smtClean="0"/>
              <a:t>буолбута</a:t>
            </a:r>
            <a:r>
              <a:rPr lang="ru-RU" dirty="0" smtClean="0"/>
              <a:t>, </a:t>
            </a:r>
            <a:r>
              <a:rPr lang="ru-RU" dirty="0" err="1" smtClean="0"/>
              <a:t>маастар</a:t>
            </a:r>
            <a:r>
              <a:rPr lang="ru-RU" dirty="0" smtClean="0"/>
              <a:t> </a:t>
            </a:r>
            <a:r>
              <a:rPr lang="ru-RU" dirty="0" err="1" smtClean="0"/>
              <a:t>кылаастары</a:t>
            </a:r>
            <a:r>
              <a:rPr lang="ru-RU" dirty="0" smtClean="0"/>
              <a:t> </a:t>
            </a:r>
            <a:r>
              <a:rPr lang="ru-RU" dirty="0" err="1" smtClean="0"/>
              <a:t>ыытара</a:t>
            </a:r>
            <a:r>
              <a:rPr lang="ru-RU" dirty="0" smtClean="0"/>
              <a:t>. 2010 </a:t>
            </a:r>
            <a:r>
              <a:rPr lang="ru-RU" dirty="0" err="1" smtClean="0"/>
              <a:t>сылтан</a:t>
            </a:r>
            <a:r>
              <a:rPr lang="ru-RU" dirty="0" smtClean="0"/>
              <a:t> Ил Дархан стипендиата </a:t>
            </a:r>
            <a:r>
              <a:rPr lang="ru-RU" dirty="0" err="1" smtClean="0"/>
              <a:t>этэ</a:t>
            </a:r>
            <a:r>
              <a:rPr lang="ru-RU" dirty="0" smtClean="0"/>
              <a:t>.</a:t>
            </a:r>
            <a:endParaRPr lang="sah-RU" dirty="0" smtClean="0"/>
          </a:p>
        </p:txBody>
      </p:sp>
      <p:pic>
        <p:nvPicPr>
          <p:cNvPr id="5" name="Picture 4" descr="C:\Users\hp днс\Desktop\олонхо\180px-Ekspedisia_Olekminsk_Foto0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3312368" cy="44164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err="1" smtClean="0"/>
              <a:t>Оло</a:t>
            </a:r>
            <a:r>
              <a:rPr lang="sah-RU" dirty="0" smtClean="0"/>
              <a:t>ҥхо суруйбут суруйааччылар</a:t>
            </a:r>
            <a:endParaRPr lang="ru-RU" dirty="0"/>
          </a:p>
        </p:txBody>
      </p:sp>
      <p:pic>
        <p:nvPicPr>
          <p:cNvPr id="6" name="Picture 3" descr="C:\Users\hp днс\Desktop\эри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772816"/>
            <a:ext cx="1645897" cy="2304256"/>
          </a:xfrm>
          <a:prstGeom prst="rect">
            <a:avLst/>
          </a:prstGeom>
          <a:noFill/>
        </p:spPr>
      </p:pic>
      <p:pic>
        <p:nvPicPr>
          <p:cNvPr id="7" name="Picture 2" descr="C:\Users\hp днс\Desktop\писатели\Ойунски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852936"/>
            <a:ext cx="1689375" cy="2376264"/>
          </a:xfrm>
          <a:prstGeom prst="rect">
            <a:avLst/>
          </a:prstGeom>
          <a:noFill/>
        </p:spPr>
      </p:pic>
      <p:pic>
        <p:nvPicPr>
          <p:cNvPr id="8" name="Picture 2" descr="C:\Users\hp днс\Desktop\писатели\Куннук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8024" y="1844824"/>
            <a:ext cx="1844809" cy="2271932"/>
          </a:xfrm>
          <a:prstGeom prst="rect">
            <a:avLst/>
          </a:prstGeom>
          <a:noFill/>
        </p:spPr>
      </p:pic>
      <p:pic>
        <p:nvPicPr>
          <p:cNvPr id="9" name="Picture 2" descr="C:\Users\hp днс\Desktop\Борогонски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852936"/>
            <a:ext cx="1565300" cy="227751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5537" y="436510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dirty="0" smtClean="0"/>
              <a:t>С.С.Яковлев – </a:t>
            </a:r>
          </a:p>
          <a:p>
            <a:r>
              <a:rPr lang="sah-RU" dirty="0" smtClean="0"/>
              <a:t>Эрилик Эристиин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699792" y="537321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dirty="0" smtClean="0"/>
              <a:t>П.А.Слепцов-Ойуунускай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32040" y="4509120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dirty="0" smtClean="0"/>
              <a:t>В.М.Новиков-Күннүк Уурастыырап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092280" y="551723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ah-RU" dirty="0" smtClean="0"/>
              <a:t>С.Васильев-Борогонскай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sah-RU" b="1" dirty="0" smtClean="0"/>
              <a:t>Сергей Васильев-Борогонскай </a:t>
            </a:r>
            <a:r>
              <a:rPr lang="sah-RU" dirty="0" smtClean="0"/>
              <a:t>о</a:t>
            </a:r>
            <a:r>
              <a:rPr lang="sah-RU" dirty="0" smtClean="0"/>
              <a:t>ҕолорго анаан айбыт олоҥхолоро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«</a:t>
            </a:r>
            <a:r>
              <a:rPr lang="sah-RU" b="1" dirty="0" smtClean="0"/>
              <a:t>Эрчимэн Бэргэн</a:t>
            </a:r>
            <a:r>
              <a:rPr lang="ru-RU" b="1" dirty="0" smtClean="0"/>
              <a:t>» </a:t>
            </a:r>
            <a:r>
              <a:rPr lang="ru-RU" dirty="0" smtClean="0"/>
              <a:t>(1971с. 1661 </a:t>
            </a:r>
            <a:r>
              <a:rPr lang="ru-RU" dirty="0" err="1" smtClean="0"/>
              <a:t>строкалаах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b="1" dirty="0" err="1" smtClean="0"/>
              <a:t>«Үөлэн Хардааччы</a:t>
            </a:r>
            <a:r>
              <a:rPr lang="ru-RU" b="1" dirty="0" smtClean="0"/>
              <a:t>» </a:t>
            </a:r>
            <a:r>
              <a:rPr lang="ru-RU" dirty="0" smtClean="0"/>
              <a:t>(2243 </a:t>
            </a:r>
            <a:r>
              <a:rPr lang="ru-RU" dirty="0" err="1" smtClean="0"/>
              <a:t>строкалаах</a:t>
            </a:r>
            <a:r>
              <a:rPr lang="ru-RU" dirty="0" smtClean="0"/>
              <a:t>. 20 </a:t>
            </a:r>
            <a:r>
              <a:rPr lang="ru-RU" dirty="0" err="1" smtClean="0"/>
              <a:t>уобарастаах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b="1" dirty="0" err="1" smtClean="0"/>
              <a:t>«Күн Эрили</a:t>
            </a:r>
            <a:r>
              <a:rPr lang="ru-RU" b="1" dirty="0" smtClean="0"/>
              <a:t>» </a:t>
            </a:r>
            <a:r>
              <a:rPr lang="ru-RU" dirty="0" smtClean="0"/>
              <a:t>(1959 с. 3500 </a:t>
            </a:r>
            <a:r>
              <a:rPr lang="ru-RU" dirty="0" err="1" smtClean="0"/>
              <a:t>строкалаах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b="1" dirty="0" smtClean="0"/>
              <a:t>«</a:t>
            </a:r>
            <a:r>
              <a:rPr lang="ru-RU" b="1" dirty="0" err="1" smtClean="0"/>
              <a:t>Айыы</a:t>
            </a:r>
            <a:r>
              <a:rPr lang="ru-RU" b="1" dirty="0" smtClean="0"/>
              <a:t> </a:t>
            </a:r>
            <a:r>
              <a:rPr lang="ru-RU" b="1" dirty="0" err="1" smtClean="0"/>
              <a:t>Дьураҕастай»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«</a:t>
            </a:r>
            <a:r>
              <a:rPr lang="ru-RU" b="1" dirty="0" err="1" smtClean="0"/>
              <a:t>Батастаан</a:t>
            </a:r>
            <a:r>
              <a:rPr lang="ru-RU" b="1" dirty="0" smtClean="0"/>
              <a:t> </a:t>
            </a:r>
            <a:r>
              <a:rPr lang="ru-RU" b="1" dirty="0" err="1" smtClean="0"/>
              <a:t>Баатыр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7" name="Picture 2" descr="C:\Users\hp днс\Desktop\Борогонски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6500" y="2015331"/>
            <a:ext cx="2540000" cy="36957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sah-RU" dirty="0" smtClean="0"/>
              <a:t>		</a:t>
            </a:r>
            <a:r>
              <a:rPr lang="sah-RU" sz="3200" b="1" i="1" dirty="0" smtClean="0">
                <a:solidFill>
                  <a:schemeClr val="accent2">
                    <a:lumMod val="50000"/>
                  </a:schemeClr>
                </a:solidFill>
              </a:rPr>
              <a:t>“Олонхо – духовный гимн народа. Наше культурное сокровище и богатство. Великое наследие и главное завещание наших предков, взращенное и перенесенное всквозь века и переданное в целости нашим потомкам. То, что </a:t>
            </a:r>
            <a:r>
              <a:rPr lang="sah-RU" sz="3200" i="1" dirty="0" smtClean="0">
                <a:solidFill>
                  <a:schemeClr val="accent2">
                    <a:lumMod val="50000"/>
                  </a:schemeClr>
                </a:solidFill>
              </a:rPr>
              <a:t>олонхо дошло до наших дней </a:t>
            </a:r>
            <a:r>
              <a:rPr lang="sah-RU" sz="3200" b="1" i="1" dirty="0" smtClean="0">
                <a:solidFill>
                  <a:schemeClr val="accent2">
                    <a:lumMod val="50000"/>
                  </a:schemeClr>
                </a:solidFill>
              </a:rPr>
              <a:t>– культурный подвиг поколений протяженностью в столетия”</a:t>
            </a:r>
          </a:p>
          <a:p>
            <a:pPr algn="r">
              <a:buNone/>
            </a:pPr>
            <a:endParaRPr lang="sah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>
              <a:buNone/>
            </a:pPr>
            <a:endParaRPr lang="sah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sah-RU" sz="2600" dirty="0" smtClean="0">
                <a:solidFill>
                  <a:schemeClr val="accent2">
                    <a:lumMod val="50000"/>
                  </a:schemeClr>
                </a:solidFill>
              </a:rPr>
              <a:t>А.Н.Жирков, Ил Түмэн Государственнай</a:t>
            </a:r>
          </a:p>
          <a:p>
            <a:pPr algn="r">
              <a:buNone/>
            </a:pPr>
            <a:r>
              <a:rPr lang="sah-RU" sz="2600" dirty="0" smtClean="0">
                <a:solidFill>
                  <a:schemeClr val="accent2">
                    <a:lumMod val="50000"/>
                  </a:schemeClr>
                </a:solidFill>
              </a:rPr>
              <a:t> мунньаҕын дьокутаата</a:t>
            </a:r>
          </a:p>
          <a:p>
            <a:pPr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r>
              <a:rPr lang="sah-RU" sz="3600" dirty="0" smtClean="0">
                <a:solidFill>
                  <a:schemeClr val="accent2">
                    <a:lumMod val="50000"/>
                  </a:schemeClr>
                </a:solidFill>
              </a:rPr>
              <a:t>Худуоһунньук</a:t>
            </a:r>
            <a:br>
              <a:rPr lang="sah-RU" sz="3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sah-RU" sz="3600" dirty="0" smtClean="0">
                <a:solidFill>
                  <a:schemeClr val="accent2">
                    <a:lumMod val="50000"/>
                  </a:schemeClr>
                </a:solidFill>
              </a:rPr>
              <a:t> Тимофей Степанов (1943-2005) айымньыларыгар Улуу Олоҥхобут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C:\Users\hp днс\Desktop\clip_image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409875"/>
            <a:ext cx="3076947" cy="3813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 днс\Desktop\9223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7936812" cy="62748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 днс\Desktop\a203873a37uSmwb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-315416"/>
            <a:ext cx="6847820" cy="69847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 днс\Desktop\10b_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7296"/>
            <a:ext cx="6194271" cy="66407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p днс\Desktop\dsc_0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1" y="118460"/>
            <a:ext cx="6595991" cy="65509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24847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i="1" dirty="0" smtClean="0"/>
              <a:t>		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«Тимофей Степанов был первым художником, создавшим  большую серию, посвященную сюжетам героического эпоса </a:t>
            </a:r>
            <a:r>
              <a:rPr lang="ru-RU" i="1" dirty="0" err="1" smtClean="0">
                <a:solidFill>
                  <a:schemeClr val="accent3">
                    <a:lumMod val="50000"/>
                  </a:schemeClr>
                </a:solidFill>
              </a:rPr>
              <a:t>Олонхо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. Некоторые называли его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</a:rPr>
              <a:t>олонхосутом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в живописи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just">
              <a:buNone/>
            </a:pP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		 Все его картины философские, глядя на них, всегда есть о чем поразмышлять.»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sah-RU" sz="3600" b="1" dirty="0" smtClean="0">
                <a:solidFill>
                  <a:schemeClr val="accent2">
                    <a:lumMod val="50000"/>
                  </a:schemeClr>
                </a:solidFill>
              </a:rPr>
              <a:t>Олоҥхону күн бүгүн чинчийээччилэр: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ah-RU" sz="3600" dirty="0" smtClean="0"/>
              <a:t>Василий Васильевич Илларионов (1946)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1600200"/>
            <a:ext cx="4402832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dirty="0" err="1" smtClean="0"/>
              <a:t>Сунтаар</a:t>
            </a:r>
            <a:r>
              <a:rPr lang="ru-RU" dirty="0" smtClean="0"/>
              <a:t>  К</a:t>
            </a:r>
            <a:r>
              <a:rPr lang="sah-RU" dirty="0" smtClean="0"/>
              <a:t>үүкэйиттэн төрүттээх.  </a:t>
            </a:r>
            <a:r>
              <a:rPr lang="ru-RU" dirty="0" err="1" smtClean="0"/>
              <a:t>Олоҥхону чинчийээччи</a:t>
            </a:r>
            <a:r>
              <a:rPr lang="ru-RU" dirty="0" smtClean="0"/>
              <a:t>, </a:t>
            </a:r>
            <a:r>
              <a:rPr lang="ru-RU" dirty="0" err="1" smtClean="0"/>
              <a:t>филологическай</a:t>
            </a:r>
            <a:r>
              <a:rPr lang="ru-RU" dirty="0" smtClean="0"/>
              <a:t> наука доктора. Саха </a:t>
            </a:r>
            <a:r>
              <a:rPr lang="ru-RU" dirty="0" err="1" smtClean="0"/>
              <a:t>олоҥхотугар </a:t>
            </a:r>
            <a:r>
              <a:rPr lang="ru-RU" dirty="0" smtClean="0"/>
              <a:t>7 монография, 350 </a:t>
            </a:r>
            <a:r>
              <a:rPr lang="ru-RU" dirty="0" err="1" smtClean="0"/>
              <a:t>научнай</a:t>
            </a:r>
            <a:r>
              <a:rPr lang="ru-RU" dirty="0" smtClean="0"/>
              <a:t> </a:t>
            </a:r>
            <a:r>
              <a:rPr lang="ru-RU" dirty="0" err="1" smtClean="0"/>
              <a:t>ыстатыйа</a:t>
            </a:r>
            <a:r>
              <a:rPr lang="ru-RU" dirty="0" smtClean="0"/>
              <a:t>  </a:t>
            </a:r>
            <a:r>
              <a:rPr lang="ru-RU" dirty="0" err="1" smtClean="0"/>
              <a:t>ааптара</a:t>
            </a:r>
            <a:r>
              <a:rPr lang="ru-RU" dirty="0" smtClean="0"/>
              <a:t>. </a:t>
            </a:r>
          </a:p>
          <a:p>
            <a:pPr algn="just">
              <a:buNone/>
            </a:pPr>
            <a:r>
              <a:rPr lang="sah-RU" dirty="0" smtClean="0"/>
              <a:t>    Хотугулуу- Илиҥҥи Федеральнай Университет профессора.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Picture 2" descr="C:\Users\hp днс\Desktop\IllarionovVV_Olonkh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7869"/>
            <a:ext cx="2880320" cy="44933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Екатерина Петровна </a:t>
            </a:r>
            <a:r>
              <a:rPr lang="ru-RU" sz="3600" dirty="0" err="1" smtClean="0"/>
              <a:t>Чехордуна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sah-RU" dirty="0" smtClean="0"/>
              <a:t>		Учуонай сэбиэт чилиэнэ. Национальнай оскуолалар институттарын сүрүннүүр үлэһитэ. Педагогическай үлэ кандидата. Олоҥхо туһунан элбэх кинигэ, ыстатыйа ааптара. </a:t>
            </a:r>
            <a:r>
              <a:rPr lang="ru-RU" dirty="0" smtClean="0"/>
              <a:t>«</a:t>
            </a:r>
            <a:r>
              <a:rPr lang="ru-RU" dirty="0" err="1" smtClean="0"/>
              <a:t>Оло</a:t>
            </a:r>
            <a:r>
              <a:rPr lang="sah-RU" dirty="0" smtClean="0"/>
              <a:t>ҥхо дойдута</a:t>
            </a:r>
            <a:r>
              <a:rPr lang="ru-RU" dirty="0" smtClean="0"/>
              <a:t>» </a:t>
            </a:r>
            <a:r>
              <a:rPr lang="ru-RU" dirty="0" err="1" smtClean="0"/>
              <a:t>кинигэ</a:t>
            </a:r>
            <a:r>
              <a:rPr lang="ru-RU" dirty="0" smtClean="0"/>
              <a:t> </a:t>
            </a:r>
            <a:r>
              <a:rPr lang="ru-RU" dirty="0" err="1" smtClean="0"/>
              <a:t>ааптара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pic>
        <p:nvPicPr>
          <p:cNvPr id="5" name="Picture 2" descr="C:\Users\hp днс\Desktop\44116c315ec1dedc274bdbbbb052ce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0908" y="1628800"/>
            <a:ext cx="3402378" cy="45365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ah-RU" sz="3600" dirty="0" smtClean="0">
                <a:solidFill>
                  <a:schemeClr val="accent2">
                    <a:lumMod val="50000"/>
                  </a:schemeClr>
                </a:solidFill>
              </a:rPr>
              <a:t>САХА СИРЭ – ОЛОҤХО ДОЙДУТА</a:t>
            </a:r>
            <a:endParaRPr lang="ru-RU" sz="3600" dirty="0"/>
          </a:p>
        </p:txBody>
      </p:sp>
      <p:pic>
        <p:nvPicPr>
          <p:cNvPr id="5" name="Picture 4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895002" cy="641535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sah-RU" dirty="0" smtClean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sah-RU" sz="3200" dirty="0" smtClean="0">
                <a:solidFill>
                  <a:schemeClr val="accent3">
                    <a:lumMod val="50000"/>
                  </a:schemeClr>
                </a:solidFill>
              </a:rPr>
              <a:t>Саха киһитэ төрөөбүт сирин-дойдутун </a:t>
            </a:r>
            <a:r>
              <a:rPr lang="sah-RU" sz="3200" b="1" dirty="0" smtClean="0">
                <a:solidFill>
                  <a:schemeClr val="accent3">
                    <a:lumMod val="50000"/>
                  </a:schemeClr>
                </a:solidFill>
              </a:rPr>
              <a:t>күн сирэ, айыы дойдута </a:t>
            </a:r>
            <a:r>
              <a:rPr lang="sah-RU" sz="3200" dirty="0" smtClean="0">
                <a:solidFill>
                  <a:schemeClr val="accent3">
                    <a:lumMod val="50000"/>
                  </a:schemeClr>
                </a:solidFill>
              </a:rPr>
              <a:t>диэн ааттыыр.</a:t>
            </a:r>
          </a:p>
          <a:p>
            <a:pPr algn="just">
              <a:buNone/>
            </a:pPr>
            <a:r>
              <a:rPr lang="sah-RU" dirty="0" smtClean="0">
                <a:solidFill>
                  <a:schemeClr val="accent3">
                    <a:lumMod val="50000"/>
                  </a:schemeClr>
                </a:solidFill>
              </a:rPr>
              <a:t>		Б</a:t>
            </a:r>
            <a:r>
              <a:rPr lang="sah-RU" sz="3200" dirty="0" smtClean="0">
                <a:solidFill>
                  <a:schemeClr val="accent3">
                    <a:lumMod val="50000"/>
                  </a:schemeClr>
                </a:solidFill>
              </a:rPr>
              <a:t>у дойду киэҥ киэлитин, баайын-дуолун, кэрэтин-үчүгэйин </a:t>
            </a:r>
            <a:r>
              <a:rPr lang="sah-RU" sz="3200" b="1" dirty="0" smtClean="0">
                <a:solidFill>
                  <a:schemeClr val="accent3">
                    <a:lumMod val="50000"/>
                  </a:schemeClr>
                </a:solidFill>
              </a:rPr>
              <a:t>олоҥхоҕо ойуулуур, хоһооҥҥо хоһуйар...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</a:rPr>
              <a:t>Сахабыт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</a:rPr>
              <a:t>сирэ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</a:rPr>
              <a:t>барахсан</a:t>
            </a:r>
            <a:endParaRPr lang="ru-RU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4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721872" cy="302433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330824" cy="48531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То5ус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уон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маҥаас туруйа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кыыл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Тоҕус сылы мэлдьи тула көтөн тулатын булбатах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Туман маҥан дойдута эбит.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Аҕыс тыһы маҥан кыталык кыыл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Аҕыс сылы мэлдьи кырыйа көтөн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Кытыытын булбатах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Кылбаа маҥан дойдута эбит.</a:t>
            </a:r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788995" cy="3078879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332656"/>
            <a:ext cx="4464496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Илин диэки өттүн эргитэ көрөн кэбистэххэ –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Иэйиэхсит киирэн иэнигийбит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Иитэ-саҕата биллибэтэх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Ийэ киэҥ эбэлэрдээх эбит.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Арҕаа диэки өттүн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Алаарыччы көрөн таһаардахха –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Ааттаах-суоллаах алаастардаах эбит.</a:t>
            </a:r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744416" cy="294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332656"/>
            <a:ext cx="4258816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Сыспай сиэллээх сылгы үөрэ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Тоҕуоруйан мунньустар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Дьоллоох хоннохтордоох эбит,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Хороҕор муостаах ынах сүөһү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Төбүрүөннээн мөҕүрэһэр</a:t>
            </a:r>
          </a:p>
          <a:p>
            <a:pPr>
              <a:buNone/>
            </a:pPr>
            <a:r>
              <a:rPr lang="sah-RU" i="1" dirty="0" smtClean="0">
                <a:solidFill>
                  <a:schemeClr val="accent1">
                    <a:lumMod val="50000"/>
                  </a:schemeClr>
                </a:solidFill>
              </a:rPr>
              <a:t>Төгүрүк саппыйалардаах эбит...</a:t>
            </a:r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39552" y="1556793"/>
            <a:ext cx="8147248" cy="3600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Саха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ah-RU" b="1" i="1" dirty="0" smtClean="0">
                <a:solidFill>
                  <a:schemeClr val="accent1">
                    <a:lumMod val="50000"/>
                  </a:schemeClr>
                </a:solidFill>
              </a:rPr>
              <a:t>ыччата, эн төрөөбүт дойдуҥ киэҥ </a:t>
            </a:r>
          </a:p>
          <a:p>
            <a:pPr>
              <a:buNone/>
            </a:pPr>
            <a:r>
              <a:rPr lang="sah-RU" b="1" i="1" dirty="0" smtClean="0">
                <a:solidFill>
                  <a:schemeClr val="accent1">
                    <a:lumMod val="50000"/>
                  </a:schemeClr>
                </a:solidFill>
              </a:rPr>
              <a:t>киэлитэ,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 а</a:t>
            </a:r>
            <a:r>
              <a:rPr lang="sah-RU" b="1" i="1" dirty="0" smtClean="0">
                <a:solidFill>
                  <a:schemeClr val="accent1">
                    <a:lumMod val="50000"/>
                  </a:schemeClr>
                </a:solidFill>
              </a:rPr>
              <a:t>йылҕатын арааһа сөҕүмэр кэрэ</a:t>
            </a:r>
          </a:p>
          <a:p>
            <a:pPr>
              <a:buNone/>
            </a:pPr>
            <a:r>
              <a:rPr lang="sah-RU" b="1" i="1" dirty="0" smtClean="0">
                <a:solidFill>
                  <a:schemeClr val="accent1">
                    <a:lumMod val="50000"/>
                  </a:schemeClr>
                </a:solidFill>
              </a:rPr>
              <a:t> тылларынан хоһуллубут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</a:p>
          <a:p>
            <a:pPr>
              <a:buNone/>
            </a:pPr>
            <a:endParaRPr lang="ru-RU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sah-RU" b="1" i="1" dirty="0" smtClean="0">
                <a:solidFill>
                  <a:schemeClr val="accent1">
                    <a:lumMod val="50000"/>
                  </a:schemeClr>
                </a:solidFill>
              </a:rPr>
              <a:t>		Кырдьык даҕаны, Эн - Олоҥхо дойдутун оҕотоҕун. Онон Эн киэн тутун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2645"/>
            <a:ext cx="8820472" cy="661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620</Words>
  <Application>Microsoft Office PowerPoint</Application>
  <PresentationFormat>Экран (4:3)</PresentationFormat>
  <Paragraphs>154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ОЛОҤХО –  - саха норуотун духуобунай гимнэ</vt:lpstr>
      <vt:lpstr>Бырайыак сыала:</vt:lpstr>
      <vt:lpstr>Слайд 3</vt:lpstr>
      <vt:lpstr>ОЛОҤХО - СИТИМ</vt:lpstr>
      <vt:lpstr>ОЛОҤХОБУТ биһиэнэ -</vt:lpstr>
      <vt:lpstr> 2005 сыл сэтинньи 25 күнүгэр </vt:lpstr>
      <vt:lpstr>Слайд 7</vt:lpstr>
      <vt:lpstr> Сэтинньи 25 күнэ – Олоҥхо күнэ</vt:lpstr>
      <vt:lpstr>Олоҥхо – киһи өркөн өйүн туоһута, мэктиэтэ</vt:lpstr>
      <vt:lpstr>ОЛОҤХО -  САХА ФОЛЬКЛОРУН  ЧЫПЧААЛА</vt:lpstr>
      <vt:lpstr>Олоҥхо тутула:</vt:lpstr>
      <vt:lpstr>Олоҥхо уобарастара:</vt:lpstr>
      <vt:lpstr>Оскуолаҕа үөрэтиллэр олоҥхолор</vt:lpstr>
      <vt:lpstr>” Олоҥхо – соҕотох киһи театра”</vt:lpstr>
      <vt:lpstr>Соҕотох киһи толорбута</vt:lpstr>
      <vt:lpstr>Улуу Киһибит Былатыан Ойуунускай:</vt:lpstr>
      <vt:lpstr>Ойуунускай 36 тыһыынча строкалаах  Чулуу Айымньыта</vt:lpstr>
      <vt:lpstr>Норуокка биллибит олоҥхоһуттар</vt:lpstr>
      <vt:lpstr>“ИЙЭ ОЛОҤХОҺУТТАР”</vt:lpstr>
      <vt:lpstr>Талааннаах олоҥхоһут – Дария Томская </vt:lpstr>
      <vt:lpstr>Слайд 21</vt:lpstr>
      <vt:lpstr>Аатырбыт олоҥхоһут, бастыҥ алгысчыт – Петр Решетников </vt:lpstr>
      <vt:lpstr>Олоҥхоһут, алгысчыт, норуот ырыаһыта – Афанасий Соловьев</vt:lpstr>
      <vt:lpstr>Олоҥхо суруйбут суруйааччылар</vt:lpstr>
      <vt:lpstr>Сергей Васильев-Борогонскай оҕолорго анаан айбыт олоҥхолоро:</vt:lpstr>
      <vt:lpstr>Слайд 26</vt:lpstr>
      <vt:lpstr>Худуоһунньук  Тимофей Степанов (1943-2005) айымньыларыгар Улуу Олоҥхобут</vt:lpstr>
      <vt:lpstr>Слайд 28</vt:lpstr>
      <vt:lpstr>Слайд 29</vt:lpstr>
      <vt:lpstr>Слайд 30</vt:lpstr>
      <vt:lpstr>Слайд 31</vt:lpstr>
      <vt:lpstr>Слайд 32</vt:lpstr>
      <vt:lpstr>Олоҥхону күн бүгүн чинчийээччилэр:</vt:lpstr>
      <vt:lpstr>Василий Васильевич Илларионов (1946)</vt:lpstr>
      <vt:lpstr>Екатерина Петровна Чехордуна</vt:lpstr>
      <vt:lpstr>САХА СИРЭ – ОЛОҤХО ДОЙДУТА</vt:lpstr>
      <vt:lpstr>Слайд 37</vt:lpstr>
      <vt:lpstr>Сахабыт сирэ барахсан</vt:lpstr>
      <vt:lpstr>Слайд 39</vt:lpstr>
      <vt:lpstr>Слайд 40</vt:lpstr>
      <vt:lpstr>Слайд 41</vt:lpstr>
      <vt:lpstr>Слайд 42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 днс</dc:creator>
  <cp:lastModifiedBy>hp днс</cp:lastModifiedBy>
  <cp:revision>61</cp:revision>
  <dcterms:created xsi:type="dcterms:W3CDTF">2016-04-23T10:57:33Z</dcterms:created>
  <dcterms:modified xsi:type="dcterms:W3CDTF">2019-11-05T00:56:48Z</dcterms:modified>
</cp:coreProperties>
</file>